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legacyDocTextInfo.bin" ContentType="application/vnd.ms-office.legacyDocTextInfo"/>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ms-office.legacyDiagramTex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handoutMasterIdLst>
    <p:handoutMasterId r:id="rId25"/>
  </p:handoutMasterIdLst>
  <p:sldIdLst>
    <p:sldId id="256" r:id="rId2"/>
    <p:sldId id="262" r:id="rId3"/>
    <p:sldId id="291" r:id="rId4"/>
    <p:sldId id="269" r:id="rId5"/>
    <p:sldId id="270" r:id="rId6"/>
    <p:sldId id="272" r:id="rId7"/>
    <p:sldId id="287" r:id="rId8"/>
    <p:sldId id="286" r:id="rId9"/>
    <p:sldId id="261" r:id="rId10"/>
    <p:sldId id="263" r:id="rId11"/>
    <p:sldId id="277" r:id="rId12"/>
    <p:sldId id="281" r:id="rId13"/>
    <p:sldId id="282" r:id="rId14"/>
    <p:sldId id="284" r:id="rId15"/>
    <p:sldId id="273" r:id="rId16"/>
    <p:sldId id="288" r:id="rId17"/>
    <p:sldId id="289" r:id="rId18"/>
    <p:sldId id="290" r:id="rId19"/>
    <p:sldId id="268" r:id="rId20"/>
    <p:sldId id="285" r:id="rId21"/>
    <p:sldId id="274" r:id="rId22"/>
    <p:sldId id="292"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a:srgbClr val="FF0000"/>
    <a:srgbClr val="FFCCFF"/>
    <a:srgbClr val="CC0099"/>
    <a:srgbClr val="FF9900"/>
    <a:srgbClr val="FFFF66"/>
    <a:srgbClr val="47C3FB"/>
    <a:srgbClr val="43CEFF"/>
    <a:srgbClr val="01BCFF"/>
    <a:srgbClr val="FF99FF"/>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618" autoAdjust="0"/>
    <p:restoredTop sz="95161" autoAdjust="0"/>
  </p:normalViewPr>
  <p:slideViewPr>
    <p:cSldViewPr>
      <p:cViewPr>
        <p:scale>
          <a:sx n="60" d="100"/>
          <a:sy n="60" d="100"/>
        </p:scale>
        <p:origin x="-1530" y="-204"/>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notesViewPr>
    <p:cSldViewPr>
      <p:cViewPr varScale="1">
        <p:scale>
          <a:sx n="52" d="100"/>
          <a:sy n="52" d="100"/>
        </p:scale>
        <p:origin x="-2892" y="-108"/>
      </p:cViewPr>
      <p:guideLst>
        <p:guide orient="horz" pos="2880"/>
        <p:guide pos="2161"/>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06/relationships/legacyDocTextInfo" Target="legacyDocTextInfo.bin"/></Relationships>
</file>

<file path=ppt/drawings/_rels/vmlDrawing1.vml.rels><?xml version="1.0" encoding="UTF-8" standalone="yes"?>
<Relationships xmlns="http://schemas.openxmlformats.org/package/2006/relationships"><Relationship Id="rId3" Type="http://schemas.microsoft.com/office/2006/relationships/legacyDiagramText" Target="legacyDiagramText3.bin"/><Relationship Id="rId2" Type="http://schemas.microsoft.com/office/2006/relationships/legacyDiagramText" Target="legacyDiagramText2.bin"/><Relationship Id="rId1" Type="http://schemas.microsoft.com/office/2006/relationships/legacyDiagramText" Target="legacyDiagramText1.bin"/></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D728B62-055E-43E6-A86A-D38A864AAD69}" type="datetimeFigureOut">
              <a:rPr lang="en-IN" smtClean="0"/>
              <a:pPr/>
              <a:t>18/08/2010</a:t>
            </a:fld>
            <a:endParaRPr lang="en-IN"/>
          </a:p>
        </p:txBody>
      </p:sp>
      <p:sp>
        <p:nvSpPr>
          <p:cNvPr id="4" name="Footer Placeholder 3"/>
          <p:cNvSpPr>
            <a:spLocks noGrp="1"/>
          </p:cNvSpPr>
          <p:nvPr>
            <p:ph type="ftr" sz="quarter" idx="2"/>
          </p:nvPr>
        </p:nvSpPr>
        <p:spPr>
          <a:xfrm>
            <a:off x="0" y="8685214"/>
            <a:ext cx="2971800" cy="457200"/>
          </a:xfrm>
          <a:prstGeom prst="rect">
            <a:avLst/>
          </a:prstGeom>
        </p:spPr>
        <p:txBody>
          <a:bodyPr vert="horz" lIns="91440" tIns="45720" rIns="91440" bIns="45720" rtlCol="0" anchor="b"/>
          <a:lstStyle>
            <a:lvl1pPr algn="l">
              <a:defRPr sz="1200"/>
            </a:lvl1pPr>
          </a:lstStyle>
          <a:p>
            <a:endParaRPr lang="en-IN"/>
          </a:p>
        </p:txBody>
      </p:sp>
      <p:sp>
        <p:nvSpPr>
          <p:cNvPr id="5" name="Slide Number Placeholder 4"/>
          <p:cNvSpPr>
            <a:spLocks noGrp="1"/>
          </p:cNvSpPr>
          <p:nvPr>
            <p:ph type="sldNum" sz="quarter" idx="3"/>
          </p:nvPr>
        </p:nvSpPr>
        <p:spPr>
          <a:xfrm>
            <a:off x="3884613" y="8685214"/>
            <a:ext cx="2971800" cy="457200"/>
          </a:xfrm>
          <a:prstGeom prst="rect">
            <a:avLst/>
          </a:prstGeom>
        </p:spPr>
        <p:txBody>
          <a:bodyPr vert="horz" lIns="91440" tIns="45720" rIns="91440" bIns="45720" rtlCol="0" anchor="b"/>
          <a:lstStyle>
            <a:lvl1pPr algn="r">
              <a:defRPr sz="1200"/>
            </a:lvl1pPr>
          </a:lstStyle>
          <a:p>
            <a:fld id="{C2DA78D0-2D08-4C84-B52A-17475BA22636}" type="slidenum">
              <a:rPr lang="en-IN" smtClean="0"/>
              <a:pPr/>
              <a:t>‹#›</a:t>
            </a:fld>
            <a:endParaRPr lang="en-IN"/>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5593CDC-2595-48BA-8F68-2964DC43401F}" type="datetimeFigureOut">
              <a:rPr lang="en-IN" smtClean="0"/>
              <a:pPr/>
              <a:t>18/08/2010</a:t>
            </a:fld>
            <a:endParaRPr lang="en-IN"/>
          </a:p>
        </p:txBody>
      </p:sp>
      <p:sp>
        <p:nvSpPr>
          <p:cNvPr id="4" name="Slide Image Placeholder 3"/>
          <p:cNvSpPr>
            <a:spLocks noGrp="1" noRot="1" noChangeAspect="1"/>
          </p:cNvSpPr>
          <p:nvPr>
            <p:ph type="sldImg" idx="2"/>
          </p:nvPr>
        </p:nvSpPr>
        <p:spPr>
          <a:xfrm>
            <a:off x="1143000" y="685800"/>
            <a:ext cx="4573588"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4"/>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4"/>
            <a:ext cx="2971800" cy="457200"/>
          </a:xfrm>
          <a:prstGeom prst="rect">
            <a:avLst/>
          </a:prstGeom>
        </p:spPr>
        <p:txBody>
          <a:bodyPr vert="horz" lIns="91440" tIns="45720" rIns="91440" bIns="45720" rtlCol="0" anchor="b"/>
          <a:lstStyle>
            <a:lvl1pPr algn="r">
              <a:defRPr sz="1200"/>
            </a:lvl1pPr>
          </a:lstStyle>
          <a:p>
            <a:fld id="{DB36B256-82BA-455D-8D8B-BC8402898BB6}"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4545E89C-1560-48FD-8F6C-BFF27C5F1A0C}" type="slidenum">
              <a:rPr lang="en-US" smtClean="0"/>
              <a:pPr/>
              <a:t>2</a:t>
            </a:fld>
            <a:endParaRPr lang="en-US" smtClean="0"/>
          </a:p>
        </p:txBody>
      </p:sp>
      <p:sp>
        <p:nvSpPr>
          <p:cNvPr id="40963" name="Rectangle 2"/>
          <p:cNvSpPr>
            <a:spLocks noGrp="1" noRot="1" noChangeAspect="1" noChangeArrowheads="1" noTextEdit="1"/>
          </p:cNvSpPr>
          <p:nvPr>
            <p:ph type="sldImg"/>
          </p:nvPr>
        </p:nvSpPr>
        <p:spPr>
          <a:xfrm>
            <a:off x="1143000" y="685800"/>
            <a:ext cx="4573588" cy="3429000"/>
          </a:xfrm>
          <a:ln/>
        </p:spPr>
      </p:sp>
      <p:sp>
        <p:nvSpPr>
          <p:cNvPr id="40964" name="Rectangle 3"/>
          <p:cNvSpPr>
            <a:spLocks noGrp="1" noChangeArrowheads="1"/>
          </p:cNvSpPr>
          <p:nvPr>
            <p:ph type="body" idx="1"/>
          </p:nvPr>
        </p:nvSpPr>
        <p:spPr>
          <a:xfrm>
            <a:off x="461258" y="4343144"/>
            <a:ext cx="6074824" cy="4115019"/>
          </a:xfrm>
          <a:noFill/>
          <a:ln/>
        </p:spPr>
        <p:txBody>
          <a:bodyPr/>
          <a:lstStyle/>
          <a:p>
            <a:r>
              <a:rPr lang="en-GB" sz="1400" b="1" dirty="0" smtClean="0"/>
              <a:t>This figure illustrates the benefits of early interventions for child development. This is taken from the World Bank publication titled ‘From Child Development to Human Development’. </a:t>
            </a:r>
          </a:p>
          <a:p>
            <a:r>
              <a:rPr lang="en-GB" sz="1400" b="1" dirty="0" smtClean="0"/>
              <a:t>ECD (Early child development) actually covers a broad range of approaches and programmes but generally, children participating in ECD programmes receive psychological stimulation, nutritional supplementation, and health care, and their parents receive training in effective childcare. </a:t>
            </a:r>
          </a:p>
          <a:p>
            <a:r>
              <a:rPr lang="en-GB" sz="1400" b="1" dirty="0" smtClean="0"/>
              <a:t>ECD programmes are associated with decreased morbidity and mortality among children, fewer cases of malnutrition and stunting, improved personal hygiene and health care, and fewer instances of child abuse.  The benefits can be seen immediately and the cost-effectiveness of interventions to improve these services is well established. </a:t>
            </a:r>
          </a:p>
          <a:p>
            <a:r>
              <a:rPr lang="en-GB" sz="1400" b="1" i="1" dirty="0" smtClean="0"/>
              <a:t>Less well known are</a:t>
            </a:r>
            <a:r>
              <a:rPr lang="en-GB" sz="1400" b="1" dirty="0" smtClean="0"/>
              <a:t> the strong links between malnutrition, infectious diseases etc in the early years of life and an individual's health as an adult.  So, although an investment in basic health and nutritional services for young children can be justified by immediate health, and anthropometric outcomes for children, the linkage to their health status as adults heightens the importance of the interventions, which are standard components of integrated ECD programmes.  </a:t>
            </a:r>
          </a:p>
          <a:p>
            <a:endParaRPr lang="en-GB" sz="1600" dirty="0" smtClean="0"/>
          </a:p>
          <a:p>
            <a:endParaRPr lang="en-GB" sz="1600" dirty="0"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was enacted in The parliament</a:t>
            </a:r>
            <a:r>
              <a:rPr lang="en-US" baseline="0" dirty="0" smtClean="0"/>
              <a:t> in the 54</a:t>
            </a:r>
            <a:r>
              <a:rPr lang="en-US" baseline="30000" dirty="0" smtClean="0"/>
              <a:t>th</a:t>
            </a:r>
            <a:r>
              <a:rPr lang="en-US" baseline="0" dirty="0" smtClean="0"/>
              <a:t> year of Republic.</a:t>
            </a:r>
          </a:p>
          <a:p>
            <a:pPr>
              <a:buFont typeface="Wingdings" pitchFamily="2" charset="2"/>
              <a:buChar char="q"/>
            </a:pPr>
            <a:r>
              <a:rPr lang="en-US" sz="1400" dirty="0" smtClean="0">
                <a:latin typeface="Baskerville Old Face" pitchFamily="18" charset="0"/>
              </a:rPr>
              <a:t>The Tenth Five Year Plan had set up specific nutritional goals to be achieved by year 2007</a:t>
            </a:r>
          </a:p>
          <a:p>
            <a:pPr marL="723900" indent="-192088"/>
            <a:r>
              <a:rPr lang="en-US" sz="1200" dirty="0" smtClean="0">
                <a:latin typeface="Baskerville Old Face" pitchFamily="18" charset="0"/>
              </a:rPr>
              <a:t>To intensify nutrition and health education to improve infant and child feeding and caring practices to bring down the prevalence of underweight children and malnutrition.</a:t>
            </a:r>
          </a:p>
          <a:p>
            <a:pPr marL="723900" indent="-192088"/>
            <a:r>
              <a:rPr lang="en-US" sz="1200" dirty="0" smtClean="0">
                <a:latin typeface="Baskerville Old Face" pitchFamily="18" charset="0"/>
              </a:rPr>
              <a:t>Enhance early initiation of Breastfeeding (15.8 % to 50%), Exclusive breastfeeding (55.2% to 80%) and Complementary feeding (33.5% to 75%)</a:t>
            </a:r>
          </a:p>
          <a:p>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14</a:t>
            </a:fld>
            <a:endParaRPr lang="en-I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17</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dirty="0" smtClean="0">
                <a:solidFill>
                  <a:srgbClr val="FF0000"/>
                </a:solidFill>
                <a:latin typeface="Baskerville Old Face" pitchFamily="18" charset="0"/>
              </a:rPr>
              <a:t>BFHI 1993, revitalized order in 2001 still in the office</a:t>
            </a:r>
          </a:p>
          <a:p>
            <a:r>
              <a:rPr lang="en-IN" sz="1200" dirty="0" smtClean="0">
                <a:solidFill>
                  <a:srgbClr val="FF0000"/>
                </a:solidFill>
                <a:latin typeface="Baskerville Old Face" pitchFamily="18" charset="0"/>
              </a:rPr>
              <a:t>National Breastfeeding Committee 1997</a:t>
            </a:r>
          </a:p>
          <a:p>
            <a:r>
              <a:rPr lang="en-IN" sz="1200" dirty="0" smtClean="0">
                <a:solidFill>
                  <a:srgbClr val="FF0000"/>
                </a:solidFill>
                <a:latin typeface="Baskerville Old Face" pitchFamily="18" charset="0"/>
              </a:rPr>
              <a:t>National Guidelines on Infant and Young Child Feeding 2004 , updated 2006</a:t>
            </a:r>
          </a:p>
          <a:p>
            <a:r>
              <a:rPr lang="en-IN" sz="1200" dirty="0" smtClean="0">
                <a:solidFill>
                  <a:srgbClr val="FF0000"/>
                </a:solidFill>
                <a:latin typeface="Baskerville Old Face" pitchFamily="18" charset="0"/>
              </a:rPr>
              <a:t>National Breastfeeding Partnership (Announced in 2004 at World Health Assembly (WHA)</a:t>
            </a:r>
          </a:p>
          <a:p>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3</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United States Agency for International Development</a:t>
            </a:r>
          </a:p>
          <a:p>
            <a:r>
              <a:rPr lang="en-US" dirty="0" err="1" smtClean="0"/>
              <a:t>Sweedish</a:t>
            </a:r>
            <a:r>
              <a:rPr lang="en-US" dirty="0" smtClean="0"/>
              <a:t> International Development Cooperation Agency</a:t>
            </a:r>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4</a:t>
            </a:fld>
            <a:endParaRPr lang="en-IN"/>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dirty="0" smtClean="0">
                <a:latin typeface="Baskerville Old Face" pitchFamily="18" charset="0"/>
              </a:rPr>
              <a:t>The human rights approach adopted in the </a:t>
            </a:r>
            <a:r>
              <a:rPr lang="en-IN" sz="1200" dirty="0" err="1" smtClean="0">
                <a:latin typeface="Baskerville Old Face" pitchFamily="18" charset="0"/>
              </a:rPr>
              <a:t>Innocenti</a:t>
            </a:r>
            <a:r>
              <a:rPr lang="en-IN" sz="1200" dirty="0" smtClean="0">
                <a:latin typeface="Baskerville Old Face" pitchFamily="18" charset="0"/>
              </a:rPr>
              <a:t> Declaration; gained wide recognition as one of the best examples of the concept of shared responsibilities in support of individual and community-level efforts to promote the realization of the child’s right to the highest attainable standard of health</a:t>
            </a:r>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6</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200" dirty="0" smtClean="0">
                <a:latin typeface="Baskerville Old Face" pitchFamily="18" charset="0"/>
              </a:rPr>
              <a:t> Consider what new legislation or suitable measures may be required, as part of a comprehensive policy on infant and young child feeding.</a:t>
            </a:r>
            <a:endParaRPr lang="en-GB" sz="1200" dirty="0" smtClean="0">
              <a:latin typeface="Baskerville Old Face" pitchFamily="18" charset="0"/>
            </a:endParaRPr>
          </a:p>
          <a:p>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8</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solidFill>
                  <a:srgbClr val="000099"/>
                </a:solidFill>
                <a:latin typeface="Baskerville Old Face" pitchFamily="18" charset="0"/>
              </a:rPr>
              <a:t>to protect and promote an support optimal infant and young child feeding</a:t>
            </a:r>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9</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IN" sz="1200" b="1" kern="1200" baseline="0" dirty="0" smtClean="0">
                <a:solidFill>
                  <a:schemeClr val="tx1"/>
                </a:solidFill>
                <a:latin typeface="+mn-lt"/>
                <a:ea typeface="+mn-ea"/>
                <a:cs typeface="+mn-cs"/>
              </a:rPr>
              <a:t>Join the One Million Campaign: Support Women to Breastfeed</a:t>
            </a:r>
          </a:p>
          <a:p>
            <a:r>
              <a:rPr lang="en-IN" dirty="0" smtClean="0">
                <a:latin typeface="Baskerville Old Face" pitchFamily="18" charset="0"/>
              </a:rPr>
              <a:t>such as conferences, seminars, information booths at public places and media coverage to more creative activities like street theatre, marches, dramas, poster exhibits in malls </a:t>
            </a:r>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11</a:t>
            </a:fld>
            <a:endParaRPr lang="en-I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Passed by government of India</a:t>
            </a:r>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12</a:t>
            </a:fld>
            <a:endParaRPr lang="en-I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was enacted in The parliament</a:t>
            </a:r>
            <a:r>
              <a:rPr lang="en-US" baseline="0" dirty="0" smtClean="0"/>
              <a:t> in the 54</a:t>
            </a:r>
            <a:r>
              <a:rPr lang="en-US" baseline="30000" dirty="0" smtClean="0"/>
              <a:t>th</a:t>
            </a:r>
            <a:r>
              <a:rPr lang="en-US" baseline="0" dirty="0" smtClean="0"/>
              <a:t> year of Republic.</a:t>
            </a:r>
            <a:endParaRPr lang="en-IN" dirty="0"/>
          </a:p>
        </p:txBody>
      </p:sp>
      <p:sp>
        <p:nvSpPr>
          <p:cNvPr id="4" name="Slide Number Placeholder 3"/>
          <p:cNvSpPr>
            <a:spLocks noGrp="1"/>
          </p:cNvSpPr>
          <p:nvPr>
            <p:ph type="sldNum" sz="quarter" idx="10"/>
          </p:nvPr>
        </p:nvSpPr>
        <p:spPr/>
        <p:txBody>
          <a:bodyPr/>
          <a:lstStyle/>
          <a:p>
            <a:fld id="{DB36B256-82BA-455D-8D8B-BC8402898BB6}" type="slidenum">
              <a:rPr lang="en-IN" smtClean="0"/>
              <a:pPr/>
              <a:t>13</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DAE20-F976-4A87-B20A-577528E6FA68}" type="datetimeFigureOut">
              <a:rPr lang="en-IN" smtClean="0"/>
              <a:pPr/>
              <a:t>18/08/2010</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ABB781E2-06DC-4114-85C2-0CB3BB7C4CF0}" type="slidenum">
              <a:rPr lang="en-IN" smtClean="0"/>
              <a:pPr/>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5DAE20-F976-4A87-B20A-577528E6FA68}" type="datetimeFigureOut">
              <a:rPr lang="en-IN" smtClean="0"/>
              <a:pPr/>
              <a:t>18/08/2010</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BB781E2-06DC-4114-85C2-0CB3BB7C4CF0}" type="slidenum">
              <a:rPr lang="en-IN" smtClean="0"/>
              <a:pPr/>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3.wmf"/><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5.wmf"/><Relationship Id="rId4" Type="http://schemas.openxmlformats.org/officeDocument/2006/relationships/image" Target="../media/image14.wmf"/></Relationships>
</file>

<file path=ppt/slides/_rels/slide2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484784"/>
            <a:ext cx="7772400" cy="1368152"/>
          </a:xfrm>
          <a:solidFill>
            <a:srgbClr val="FFFFCC"/>
          </a:solidFill>
          <a:ln w="57150">
            <a:solidFill>
              <a:srgbClr val="FF0000"/>
            </a:solidFill>
          </a:ln>
          <a:effectLst>
            <a:reflection blurRad="6350" stA="50000" endA="300" endPos="38500" dist="50800" dir="5400000" sy="-100000" algn="bl" rotWithShape="0"/>
          </a:effectLst>
          <a:scene3d>
            <a:camera prst="orthographicFront"/>
            <a:lightRig rig="glow" dir="tl">
              <a:rot lat="0" lon="0" rev="5400000"/>
            </a:lightRig>
          </a:scene3d>
          <a:sp3d>
            <a:bevelT prst="angle"/>
          </a:sp3d>
        </p:spPr>
        <p:txBody>
          <a:bodyPr>
            <a:noAutofit/>
            <a:sp3d contourW="12700">
              <a:bevelT w="25400" h="25400"/>
              <a:contourClr>
                <a:schemeClr val="accent6">
                  <a:shade val="73000"/>
                </a:schemeClr>
              </a:contourClr>
            </a:sp3d>
          </a:bodyPr>
          <a:lstStyle/>
          <a:p>
            <a:r>
              <a:rPr lang="en-US" b="1" dirty="0" smtClean="0">
                <a:ln w="11430"/>
                <a:solidFill>
                  <a:srgbClr val="FF0000"/>
                </a:solidFill>
                <a:effectLst>
                  <a:outerShdw blurRad="80000" dist="40000" dir="5040000" algn="tl">
                    <a:srgbClr val="000000">
                      <a:alpha val="30000"/>
                    </a:srgbClr>
                  </a:outerShdw>
                </a:effectLst>
                <a:latin typeface="Baskerville Old Face" pitchFamily="18" charset="0"/>
              </a:rPr>
              <a:t>Breastfeeding: Global and National Commitment</a:t>
            </a:r>
            <a:endParaRPr lang="en-IN" b="1" dirty="0">
              <a:ln w="11430"/>
              <a:solidFill>
                <a:srgbClr val="FF0000"/>
              </a:solidFill>
              <a:effectLst>
                <a:outerShdw blurRad="80000" dist="40000" dir="5040000" algn="tl">
                  <a:srgbClr val="000000">
                    <a:alpha val="30000"/>
                  </a:srgbClr>
                </a:outerShdw>
              </a:effectLst>
              <a:latin typeface="Baskerville Old Face" pitchFamily="18" charset="0"/>
            </a:endParaRPr>
          </a:p>
        </p:txBody>
      </p:sp>
      <p:sp>
        <p:nvSpPr>
          <p:cNvPr id="5" name="Subtitle 4"/>
          <p:cNvSpPr>
            <a:spLocks noGrp="1"/>
          </p:cNvSpPr>
          <p:nvPr>
            <p:ph type="subTitle" idx="1"/>
          </p:nvPr>
        </p:nvSpPr>
        <p:spPr>
          <a:xfrm>
            <a:off x="4788024" y="3933056"/>
            <a:ext cx="3600400" cy="1224136"/>
          </a:xfrm>
          <a:ln>
            <a:solidFill>
              <a:schemeClr val="tx2">
                <a:lumMod val="75000"/>
              </a:schemeClr>
            </a:solidFill>
          </a:ln>
          <a:effectLst>
            <a:glow rad="101600">
              <a:schemeClr val="accent1">
                <a:lumMod val="50000"/>
                <a:alpha val="60000"/>
              </a:schemeClr>
            </a:glow>
          </a:effectLst>
        </p:spPr>
        <p:txBody>
          <a:bodyPr>
            <a:normAutofit fontScale="92500" lnSpcReduction="10000"/>
          </a:bodyPr>
          <a:lstStyle/>
          <a:p>
            <a:pPr algn="l"/>
            <a:endParaRPr lang="en-US" sz="2400" dirty="0" smtClean="0">
              <a:solidFill>
                <a:schemeClr val="accent1">
                  <a:lumMod val="50000"/>
                </a:schemeClr>
              </a:solidFill>
              <a:latin typeface="Baskerville Old Face" pitchFamily="18" charset="0"/>
            </a:endParaRPr>
          </a:p>
          <a:p>
            <a:pPr algn="l"/>
            <a:r>
              <a:rPr lang="en-US" sz="2400" dirty="0" smtClean="0">
                <a:solidFill>
                  <a:schemeClr val="accent1">
                    <a:lumMod val="50000"/>
                  </a:schemeClr>
                </a:solidFill>
                <a:latin typeface="Baskerville Old Face" pitchFamily="18" charset="0"/>
              </a:rPr>
              <a:t>Dr. Abhishek Ingole</a:t>
            </a:r>
          </a:p>
          <a:p>
            <a:pPr algn="l"/>
            <a:r>
              <a:rPr lang="en-US" sz="2400" dirty="0" smtClean="0">
                <a:solidFill>
                  <a:schemeClr val="accent1">
                    <a:lumMod val="50000"/>
                  </a:schemeClr>
                </a:solidFill>
                <a:latin typeface="Baskerville Old Face" pitchFamily="18" charset="0"/>
              </a:rPr>
              <a:t>P.G. Community Medicine</a:t>
            </a:r>
          </a:p>
          <a:p>
            <a:pPr algn="l"/>
            <a:endParaRPr lang="en-US" sz="2400" dirty="0" smtClean="0">
              <a:solidFill>
                <a:schemeClr val="accent1">
                  <a:lumMod val="50000"/>
                </a:schemeClr>
              </a:solidFill>
              <a:latin typeface="Baskerville Old Face" pitchFamily="18" charset="0"/>
            </a:endParaRPr>
          </a:p>
          <a:p>
            <a:pPr algn="l"/>
            <a:endParaRPr lang="en-IN" sz="2400" dirty="0">
              <a:solidFill>
                <a:schemeClr val="accent1">
                  <a:lumMod val="50000"/>
                </a:schemeClr>
              </a:solidFill>
              <a:latin typeface="Baskerville Old Face"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685" name="Text Box 5"/>
          <p:cNvSpPr txBox="1">
            <a:spLocks noChangeArrowheads="1"/>
          </p:cNvSpPr>
          <p:nvPr/>
        </p:nvSpPr>
        <p:spPr bwMode="auto">
          <a:xfrm rot="16200000">
            <a:off x="2995000" y="-819187"/>
            <a:ext cx="3240360" cy="7848302"/>
          </a:xfrm>
          <a:prstGeom prst="rect">
            <a:avLst/>
          </a:prstGeom>
          <a:solidFill>
            <a:schemeClr val="tx1">
              <a:lumMod val="50000"/>
              <a:lumOff val="50000"/>
            </a:schemeClr>
          </a:solidFill>
          <a:ln w="28575">
            <a:solidFill>
              <a:schemeClr val="tx1">
                <a:lumMod val="95000"/>
                <a:lumOff val="5000"/>
              </a:schemeClr>
            </a:solidFill>
            <a:miter lim="800000"/>
            <a:headEnd/>
            <a:tailEnd/>
          </a:ln>
        </p:spPr>
        <p:txBody>
          <a:bodyPr wrap="square">
            <a:spAutoFit/>
          </a:bodyPr>
          <a:lstStyle/>
          <a:p>
            <a:pPr>
              <a:spcBef>
                <a:spcPct val="50000"/>
              </a:spcBef>
            </a:pPr>
            <a:r>
              <a:rPr lang="en-GB" sz="2400" dirty="0">
                <a:solidFill>
                  <a:srgbClr val="FF0000"/>
                </a:solidFill>
                <a:latin typeface="Baskerville Old Face" pitchFamily="18" charset="0"/>
              </a:rPr>
              <a:t>Comprehensive action</a:t>
            </a: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a:p>
            <a:pPr>
              <a:spcBef>
                <a:spcPct val="50000"/>
              </a:spcBef>
            </a:pPr>
            <a:endParaRPr lang="en-GB" sz="3200" b="0" dirty="0">
              <a:solidFill>
                <a:srgbClr val="FF0000"/>
              </a:solidFill>
              <a:latin typeface="Times New Roman" pitchFamily="18" charset="0"/>
            </a:endParaRPr>
          </a:p>
        </p:txBody>
      </p:sp>
      <p:sp>
        <p:nvSpPr>
          <p:cNvPr id="19459" name="Rectangle 2"/>
          <p:cNvSpPr>
            <a:spLocks noGrp="1" noChangeArrowheads="1"/>
          </p:cNvSpPr>
          <p:nvPr>
            <p:ph type="title"/>
          </p:nvPr>
        </p:nvSpPr>
        <p:spPr>
          <a:xfrm>
            <a:off x="323528" y="260648"/>
            <a:ext cx="8424936" cy="1008112"/>
          </a:xfrm>
          <a:solidFill>
            <a:schemeClr val="accent6">
              <a:lumMod val="40000"/>
              <a:lumOff val="60000"/>
            </a:schemeClr>
          </a:solidFill>
          <a:ln w="28575">
            <a:solidFill>
              <a:srgbClr val="FF0000"/>
            </a:solidFill>
          </a:ln>
          <a:effectLst/>
        </p:spPr>
        <p:txBody>
          <a:bodyPr>
            <a:noAutofit/>
          </a:bodyPr>
          <a:lstStyle/>
          <a:p>
            <a:r>
              <a:rPr lang="en-GB" sz="3200" dirty="0" smtClean="0">
                <a:solidFill>
                  <a:srgbClr val="FF0000"/>
                </a:solidFill>
                <a:effectLst>
                  <a:outerShdw blurRad="50800" dist="50800" dir="5400000" algn="ctr" rotWithShape="0">
                    <a:srgbClr val="FF0000"/>
                  </a:outerShdw>
                </a:effectLst>
                <a:latin typeface="Bodoni MT" pitchFamily="18" charset="0"/>
              </a:rPr>
              <a:t>Steps for implementing the Strategy for IYCF in countries</a:t>
            </a:r>
          </a:p>
        </p:txBody>
      </p:sp>
      <p:sp>
        <p:nvSpPr>
          <p:cNvPr id="71683" name="Rectangle 3"/>
          <p:cNvSpPr>
            <a:spLocks noGrp="1" noChangeArrowheads="1"/>
          </p:cNvSpPr>
          <p:nvPr>
            <p:ph type="body" idx="1"/>
          </p:nvPr>
        </p:nvSpPr>
        <p:spPr>
          <a:xfrm>
            <a:off x="1259632" y="1556792"/>
            <a:ext cx="7272808" cy="3024336"/>
          </a:xfrm>
          <a:solidFill>
            <a:schemeClr val="bg1">
              <a:lumMod val="75000"/>
            </a:schemeClr>
          </a:solidFill>
        </p:spPr>
        <p:txBody>
          <a:bodyPr>
            <a:normAutofit/>
          </a:bodyPr>
          <a:lstStyle/>
          <a:p>
            <a:pPr marL="533400" indent="-533400">
              <a:buFontTx/>
              <a:buAutoNum type="arabicPeriod"/>
            </a:pPr>
            <a:r>
              <a:rPr lang="en-GB" sz="2400" dirty="0" smtClean="0">
                <a:latin typeface="Baskerville Old Face" pitchFamily="18" charset="0"/>
              </a:rPr>
              <a:t>Identify and orient key stakeholders and prepare for developing a comprehensive strategy</a:t>
            </a:r>
          </a:p>
          <a:p>
            <a:pPr marL="533400" indent="-533400">
              <a:buFontTx/>
              <a:buAutoNum type="arabicPeriod"/>
            </a:pPr>
            <a:r>
              <a:rPr lang="en-GB" sz="2400" dirty="0" smtClean="0">
                <a:latin typeface="Baskerville Old Face" pitchFamily="18" charset="0"/>
              </a:rPr>
              <a:t>Assess and analyse local situation</a:t>
            </a:r>
          </a:p>
          <a:p>
            <a:pPr marL="533400" indent="-533400">
              <a:buFontTx/>
              <a:buAutoNum type="arabicPeriod"/>
            </a:pPr>
            <a:r>
              <a:rPr lang="en-GB" sz="2400" dirty="0" smtClean="0">
                <a:latin typeface="Baskerville Old Face" pitchFamily="18" charset="0"/>
              </a:rPr>
              <a:t>Define preliminary national objectives</a:t>
            </a:r>
          </a:p>
          <a:p>
            <a:pPr marL="533400" indent="-533400">
              <a:buFontTx/>
              <a:buAutoNum type="arabicPeriod"/>
            </a:pPr>
            <a:r>
              <a:rPr lang="en-GB" sz="2400" dirty="0" smtClean="0">
                <a:latin typeface="Baskerville Old Face" pitchFamily="18" charset="0"/>
              </a:rPr>
              <a:t>Identify and prioritize actions</a:t>
            </a:r>
          </a:p>
          <a:p>
            <a:pPr marL="533400" indent="-533400">
              <a:buFontTx/>
              <a:buNone/>
            </a:pPr>
            <a:r>
              <a:rPr lang="en-GB" sz="2400" dirty="0" smtClean="0">
                <a:latin typeface="Baskerville Old Face" pitchFamily="18" charset="0"/>
              </a:rPr>
              <a:t>5.   Develop a national strategy and plan of action</a:t>
            </a:r>
          </a:p>
          <a:p>
            <a:pPr marL="533400" indent="-533400">
              <a:buFontTx/>
              <a:buNone/>
            </a:pPr>
            <a:r>
              <a:rPr lang="en-GB" sz="2400" dirty="0" smtClean="0">
                <a:latin typeface="Baskerville Old Face" pitchFamily="18" charset="0"/>
              </a:rPr>
              <a:t>6.   Implement and monitor</a:t>
            </a:r>
          </a:p>
          <a:p>
            <a:pPr marL="533400" indent="-533400">
              <a:buFontTx/>
              <a:buNone/>
            </a:pPr>
            <a:endParaRPr lang="en-GB" sz="2800" dirty="0" smtClean="0">
              <a:solidFill>
                <a:srgbClr val="FF0000"/>
              </a:solidFill>
              <a:latin typeface="Baskerville Old Face" pitchFamily="18" charset="0"/>
            </a:endParaRPr>
          </a:p>
        </p:txBody>
      </p:sp>
      <p:sp>
        <p:nvSpPr>
          <p:cNvPr id="5" name="TextBox 4"/>
          <p:cNvSpPr txBox="1"/>
          <p:nvPr/>
        </p:nvSpPr>
        <p:spPr>
          <a:xfrm>
            <a:off x="467544" y="5157193"/>
            <a:ext cx="8280920" cy="1107996"/>
          </a:xfrm>
          <a:prstGeom prst="rect">
            <a:avLst/>
          </a:prstGeom>
          <a:solidFill>
            <a:schemeClr val="accent6">
              <a:lumMod val="40000"/>
              <a:lumOff val="60000"/>
            </a:schemeClr>
          </a:solidFill>
          <a:ln w="28575">
            <a:solidFill>
              <a:srgbClr val="FF0000"/>
            </a:solidFill>
          </a:ln>
          <a:scene3d>
            <a:camera prst="orthographicFront"/>
            <a:lightRig rig="threePt" dir="t"/>
          </a:scene3d>
          <a:sp3d>
            <a:bevelT/>
          </a:sp3d>
        </p:spPr>
        <p:txBody>
          <a:bodyPr wrap="square" rtlCol="0">
            <a:spAutoFit/>
          </a:bodyPr>
          <a:lstStyle/>
          <a:p>
            <a:r>
              <a:rPr lang="en-IN" sz="2200" b="1" dirty="0" smtClean="0">
                <a:solidFill>
                  <a:srgbClr val="FF0000"/>
                </a:solidFill>
                <a:latin typeface="Baskerville Old Face" pitchFamily="18" charset="0"/>
              </a:rPr>
              <a:t>To develop, implement, monitor and evaluate a policy on infant and young child feeding in the context of national policies and programmes for nutrition, child and reproductive health, and poverty reduction.</a:t>
            </a:r>
            <a:endParaRPr lang="en-IN" sz="2200" dirty="0">
              <a:solidFill>
                <a:srgbClr val="FF0000"/>
              </a:solidFill>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71683">
                                            <p:txEl>
                                              <p:pRg st="0" end="0"/>
                                            </p:txEl>
                                          </p:spTgt>
                                        </p:tgtEl>
                                        <p:attrNameLst>
                                          <p:attrName>style.visibility</p:attrName>
                                        </p:attrNameLst>
                                      </p:cBhvr>
                                      <p:to>
                                        <p:strVal val="visible"/>
                                      </p:to>
                                    </p:set>
                                    <p:anim calcmode="lin" valueType="num">
                                      <p:cBhvr>
                                        <p:cTn id="7" dur="500" fill="hold"/>
                                        <p:tgtEl>
                                          <p:spTgt spid="7168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168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71683">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71683">
                                            <p:txEl>
                                              <p:pRg st="1" end="1"/>
                                            </p:txEl>
                                          </p:spTgt>
                                        </p:tgtEl>
                                        <p:attrNameLst>
                                          <p:attrName>style.visibility</p:attrName>
                                        </p:attrNameLst>
                                      </p:cBhvr>
                                      <p:to>
                                        <p:strVal val="visible"/>
                                      </p:to>
                                    </p:set>
                                    <p:anim calcmode="lin" valueType="num">
                                      <p:cBhvr>
                                        <p:cTn id="12" dur="500" fill="hold"/>
                                        <p:tgtEl>
                                          <p:spTgt spid="7168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7168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71683">
                                            <p:txEl>
                                              <p:pRg st="1" end="1"/>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71683">
                                            <p:txEl>
                                              <p:pRg st="2" end="2"/>
                                            </p:txEl>
                                          </p:spTgt>
                                        </p:tgtEl>
                                        <p:attrNameLst>
                                          <p:attrName>style.visibility</p:attrName>
                                        </p:attrNameLst>
                                      </p:cBhvr>
                                      <p:to>
                                        <p:strVal val="visible"/>
                                      </p:to>
                                    </p:set>
                                    <p:anim calcmode="lin" valueType="num">
                                      <p:cBhvr>
                                        <p:cTn id="17" dur="500" fill="hold"/>
                                        <p:tgtEl>
                                          <p:spTgt spid="71683">
                                            <p:txEl>
                                              <p:pRg st="2" end="2"/>
                                            </p:txEl>
                                          </p:spTgt>
                                        </p:tgtEl>
                                        <p:attrNameLst>
                                          <p:attrName>ppt_w</p:attrName>
                                        </p:attrNameLst>
                                      </p:cBhvr>
                                      <p:tavLst>
                                        <p:tav tm="0">
                                          <p:val>
                                            <p:fltVal val="0"/>
                                          </p:val>
                                        </p:tav>
                                        <p:tav tm="100000">
                                          <p:val>
                                            <p:strVal val="#ppt_w"/>
                                          </p:val>
                                        </p:tav>
                                      </p:tavLst>
                                    </p:anim>
                                    <p:anim calcmode="lin" valueType="num">
                                      <p:cBhvr>
                                        <p:cTn id="18" dur="500" fill="hold"/>
                                        <p:tgtEl>
                                          <p:spTgt spid="71683">
                                            <p:txEl>
                                              <p:pRg st="2" end="2"/>
                                            </p:txEl>
                                          </p:spTgt>
                                        </p:tgtEl>
                                        <p:attrNameLst>
                                          <p:attrName>ppt_h</p:attrName>
                                        </p:attrNameLst>
                                      </p:cBhvr>
                                      <p:tavLst>
                                        <p:tav tm="0">
                                          <p:val>
                                            <p:fltVal val="0"/>
                                          </p:val>
                                        </p:tav>
                                        <p:tav tm="100000">
                                          <p:val>
                                            <p:strVal val="#ppt_h"/>
                                          </p:val>
                                        </p:tav>
                                      </p:tavLst>
                                    </p:anim>
                                    <p:animEffect transition="in" filter="fade">
                                      <p:cBhvr>
                                        <p:cTn id="19" dur="500"/>
                                        <p:tgtEl>
                                          <p:spTgt spid="71683">
                                            <p:txEl>
                                              <p:pRg st="2" end="2"/>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71683">
                                            <p:txEl>
                                              <p:pRg st="3" end="3"/>
                                            </p:txEl>
                                          </p:spTgt>
                                        </p:tgtEl>
                                        <p:attrNameLst>
                                          <p:attrName>style.visibility</p:attrName>
                                        </p:attrNameLst>
                                      </p:cBhvr>
                                      <p:to>
                                        <p:strVal val="visible"/>
                                      </p:to>
                                    </p:set>
                                    <p:anim calcmode="lin" valueType="num">
                                      <p:cBhvr>
                                        <p:cTn id="22" dur="500" fill="hold"/>
                                        <p:tgtEl>
                                          <p:spTgt spid="71683">
                                            <p:txEl>
                                              <p:pRg st="3" end="3"/>
                                            </p:txEl>
                                          </p:spTgt>
                                        </p:tgtEl>
                                        <p:attrNameLst>
                                          <p:attrName>ppt_w</p:attrName>
                                        </p:attrNameLst>
                                      </p:cBhvr>
                                      <p:tavLst>
                                        <p:tav tm="0">
                                          <p:val>
                                            <p:fltVal val="0"/>
                                          </p:val>
                                        </p:tav>
                                        <p:tav tm="100000">
                                          <p:val>
                                            <p:strVal val="#ppt_w"/>
                                          </p:val>
                                        </p:tav>
                                      </p:tavLst>
                                    </p:anim>
                                    <p:anim calcmode="lin" valueType="num">
                                      <p:cBhvr>
                                        <p:cTn id="23" dur="500" fill="hold"/>
                                        <p:tgtEl>
                                          <p:spTgt spid="71683">
                                            <p:txEl>
                                              <p:pRg st="3" end="3"/>
                                            </p:txEl>
                                          </p:spTgt>
                                        </p:tgtEl>
                                        <p:attrNameLst>
                                          <p:attrName>ppt_h</p:attrName>
                                        </p:attrNameLst>
                                      </p:cBhvr>
                                      <p:tavLst>
                                        <p:tav tm="0">
                                          <p:val>
                                            <p:fltVal val="0"/>
                                          </p:val>
                                        </p:tav>
                                        <p:tav tm="100000">
                                          <p:val>
                                            <p:strVal val="#ppt_h"/>
                                          </p:val>
                                        </p:tav>
                                      </p:tavLst>
                                    </p:anim>
                                    <p:animEffect transition="in" filter="fade">
                                      <p:cBhvr>
                                        <p:cTn id="24" dur="500"/>
                                        <p:tgtEl>
                                          <p:spTgt spid="71683">
                                            <p:txEl>
                                              <p:pRg st="3" end="3"/>
                                            </p:txEl>
                                          </p:spTgt>
                                        </p:tgtEl>
                                      </p:cBhvr>
                                    </p:animEffect>
                                  </p:childTnLst>
                                </p:cTn>
                              </p:par>
                              <p:par>
                                <p:cTn id="25" presetID="53" presetClass="entr" presetSubtype="0" fill="hold" nodeType="withEffect">
                                  <p:stCondLst>
                                    <p:cond delay="0"/>
                                  </p:stCondLst>
                                  <p:childTnLst>
                                    <p:set>
                                      <p:cBhvr>
                                        <p:cTn id="26" dur="1" fill="hold">
                                          <p:stCondLst>
                                            <p:cond delay="0"/>
                                          </p:stCondLst>
                                        </p:cTn>
                                        <p:tgtEl>
                                          <p:spTgt spid="71683">
                                            <p:txEl>
                                              <p:pRg st="4" end="4"/>
                                            </p:txEl>
                                          </p:spTgt>
                                        </p:tgtEl>
                                        <p:attrNameLst>
                                          <p:attrName>style.visibility</p:attrName>
                                        </p:attrNameLst>
                                      </p:cBhvr>
                                      <p:to>
                                        <p:strVal val="visible"/>
                                      </p:to>
                                    </p:set>
                                    <p:anim calcmode="lin" valueType="num">
                                      <p:cBhvr>
                                        <p:cTn id="27" dur="500" fill="hold"/>
                                        <p:tgtEl>
                                          <p:spTgt spid="71683">
                                            <p:txEl>
                                              <p:pRg st="4" end="4"/>
                                            </p:txEl>
                                          </p:spTgt>
                                        </p:tgtEl>
                                        <p:attrNameLst>
                                          <p:attrName>ppt_w</p:attrName>
                                        </p:attrNameLst>
                                      </p:cBhvr>
                                      <p:tavLst>
                                        <p:tav tm="0">
                                          <p:val>
                                            <p:fltVal val="0"/>
                                          </p:val>
                                        </p:tav>
                                        <p:tav tm="100000">
                                          <p:val>
                                            <p:strVal val="#ppt_w"/>
                                          </p:val>
                                        </p:tav>
                                      </p:tavLst>
                                    </p:anim>
                                    <p:anim calcmode="lin" valueType="num">
                                      <p:cBhvr>
                                        <p:cTn id="28" dur="500" fill="hold"/>
                                        <p:tgtEl>
                                          <p:spTgt spid="71683">
                                            <p:txEl>
                                              <p:pRg st="4" end="4"/>
                                            </p:txEl>
                                          </p:spTgt>
                                        </p:tgtEl>
                                        <p:attrNameLst>
                                          <p:attrName>ppt_h</p:attrName>
                                        </p:attrNameLst>
                                      </p:cBhvr>
                                      <p:tavLst>
                                        <p:tav tm="0">
                                          <p:val>
                                            <p:fltVal val="0"/>
                                          </p:val>
                                        </p:tav>
                                        <p:tav tm="100000">
                                          <p:val>
                                            <p:strVal val="#ppt_h"/>
                                          </p:val>
                                        </p:tav>
                                      </p:tavLst>
                                    </p:anim>
                                    <p:animEffect transition="in" filter="fade">
                                      <p:cBhvr>
                                        <p:cTn id="29" dur="500"/>
                                        <p:tgtEl>
                                          <p:spTgt spid="71683">
                                            <p:txEl>
                                              <p:pRg st="4" end="4"/>
                                            </p:txEl>
                                          </p:spTgt>
                                        </p:tgtEl>
                                      </p:cBhvr>
                                    </p:animEffect>
                                  </p:childTnLst>
                                </p:cTn>
                              </p:par>
                              <p:par>
                                <p:cTn id="30" presetID="53" presetClass="entr" presetSubtype="0" fill="hold" nodeType="withEffect">
                                  <p:stCondLst>
                                    <p:cond delay="0"/>
                                  </p:stCondLst>
                                  <p:childTnLst>
                                    <p:set>
                                      <p:cBhvr>
                                        <p:cTn id="31" dur="1" fill="hold">
                                          <p:stCondLst>
                                            <p:cond delay="0"/>
                                          </p:stCondLst>
                                        </p:cTn>
                                        <p:tgtEl>
                                          <p:spTgt spid="71683">
                                            <p:txEl>
                                              <p:pRg st="5" end="5"/>
                                            </p:txEl>
                                          </p:spTgt>
                                        </p:tgtEl>
                                        <p:attrNameLst>
                                          <p:attrName>style.visibility</p:attrName>
                                        </p:attrNameLst>
                                      </p:cBhvr>
                                      <p:to>
                                        <p:strVal val="visible"/>
                                      </p:to>
                                    </p:set>
                                    <p:anim calcmode="lin" valueType="num">
                                      <p:cBhvr>
                                        <p:cTn id="32" dur="500" fill="hold"/>
                                        <p:tgtEl>
                                          <p:spTgt spid="71683">
                                            <p:txEl>
                                              <p:pRg st="5" end="5"/>
                                            </p:txEl>
                                          </p:spTgt>
                                        </p:tgtEl>
                                        <p:attrNameLst>
                                          <p:attrName>ppt_w</p:attrName>
                                        </p:attrNameLst>
                                      </p:cBhvr>
                                      <p:tavLst>
                                        <p:tav tm="0">
                                          <p:val>
                                            <p:fltVal val="0"/>
                                          </p:val>
                                        </p:tav>
                                        <p:tav tm="100000">
                                          <p:val>
                                            <p:strVal val="#ppt_w"/>
                                          </p:val>
                                        </p:tav>
                                      </p:tavLst>
                                    </p:anim>
                                    <p:anim calcmode="lin" valueType="num">
                                      <p:cBhvr>
                                        <p:cTn id="33" dur="500" fill="hold"/>
                                        <p:tgtEl>
                                          <p:spTgt spid="71683">
                                            <p:txEl>
                                              <p:pRg st="5" end="5"/>
                                            </p:txEl>
                                          </p:spTgt>
                                        </p:tgtEl>
                                        <p:attrNameLst>
                                          <p:attrName>ppt_h</p:attrName>
                                        </p:attrNameLst>
                                      </p:cBhvr>
                                      <p:tavLst>
                                        <p:tav tm="0">
                                          <p:val>
                                            <p:fltVal val="0"/>
                                          </p:val>
                                        </p:tav>
                                        <p:tav tm="100000">
                                          <p:val>
                                            <p:strVal val="#ppt_h"/>
                                          </p:val>
                                        </p:tav>
                                      </p:tavLst>
                                    </p:anim>
                                    <p:animEffect transition="in" filter="fade">
                                      <p:cBhvr>
                                        <p:cTn id="34" dur="500"/>
                                        <p:tgtEl>
                                          <p:spTgt spid="7168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6" presetClass="entr" presetSubtype="16" fill="hold" grpId="0" nodeType="clickEffect">
                                  <p:stCondLst>
                                    <p:cond delay="0"/>
                                  </p:stCondLst>
                                  <p:childTnLst>
                                    <p:set>
                                      <p:cBhvr>
                                        <p:cTn id="38" dur="1" fill="hold">
                                          <p:stCondLst>
                                            <p:cond delay="0"/>
                                          </p:stCondLst>
                                        </p:cTn>
                                        <p:tgtEl>
                                          <p:spTgt spid="71685"/>
                                        </p:tgtEl>
                                        <p:attrNameLst>
                                          <p:attrName>style.visibility</p:attrName>
                                        </p:attrNameLst>
                                      </p:cBhvr>
                                      <p:to>
                                        <p:strVal val="visible"/>
                                      </p:to>
                                    </p:set>
                                    <p:animEffect transition="in" filter="circle(in)">
                                      <p:cBhvr>
                                        <p:cTn id="39" dur="2000"/>
                                        <p:tgtEl>
                                          <p:spTgt spid="71685"/>
                                        </p:tgtEl>
                                      </p:cBhvr>
                                    </p:animEffect>
                                  </p:childTnLst>
                                </p:cTn>
                              </p:par>
                            </p:childTnLst>
                          </p:cTn>
                        </p:par>
                      </p:childTnLst>
                    </p:cTn>
                  </p:par>
                  <p:par>
                    <p:cTn id="40" fill="hold">
                      <p:stCondLst>
                        <p:cond delay="indefinite"/>
                      </p:stCondLst>
                      <p:childTnLst>
                        <p:par>
                          <p:cTn id="41" fill="hold">
                            <p:stCondLst>
                              <p:cond delay="0"/>
                            </p:stCondLst>
                            <p:childTnLst>
                              <p:par>
                                <p:cTn id="42" presetID="9" presetClass="entr" presetSubtype="0"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dissolve">
                                      <p:cBhvr>
                                        <p:cTn id="4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5" grpId="0" animBg="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9552" y="548680"/>
            <a:ext cx="5040560" cy="864096"/>
          </a:xfrm>
          <a:solidFill>
            <a:schemeClr val="accent2">
              <a:lumMod val="40000"/>
              <a:lumOff val="60000"/>
            </a:schemeClr>
          </a:solidFill>
          <a:effectLst/>
          <a:scene3d>
            <a:camera prst="obliqueTopLeft"/>
            <a:lightRig rig="threePt" dir="t"/>
          </a:scene3d>
          <a:sp3d>
            <a:bevelT/>
          </a:sp3d>
        </p:spPr>
        <p:txBody>
          <a:bodyPr>
            <a:noAutofit/>
          </a:bodyPr>
          <a:lstStyle/>
          <a:p>
            <a:r>
              <a:rPr lang="en-IN" sz="3200" b="1" dirty="0" smtClean="0">
                <a:solidFill>
                  <a:srgbClr val="FF0000"/>
                </a:solidFill>
                <a:latin typeface="Baskerville Old Face" pitchFamily="18" charset="0"/>
              </a:rPr>
              <a:t>World Breastfeeding Week</a:t>
            </a:r>
            <a:endParaRPr lang="en-IN" sz="3200" dirty="0">
              <a:solidFill>
                <a:srgbClr val="FF0000"/>
              </a:solidFill>
              <a:latin typeface="Baskerville Old Face" pitchFamily="18" charset="0"/>
            </a:endParaRPr>
          </a:p>
        </p:txBody>
      </p:sp>
      <p:sp>
        <p:nvSpPr>
          <p:cNvPr id="3" name="Content Placeholder 2"/>
          <p:cNvSpPr>
            <a:spLocks noGrp="1"/>
          </p:cNvSpPr>
          <p:nvPr>
            <p:ph idx="1"/>
          </p:nvPr>
        </p:nvSpPr>
        <p:spPr>
          <a:xfrm>
            <a:off x="467544" y="1916832"/>
            <a:ext cx="7920880" cy="3888432"/>
          </a:xfrm>
          <a:solidFill>
            <a:schemeClr val="accent3">
              <a:lumMod val="40000"/>
              <a:lumOff val="60000"/>
            </a:schemeClr>
          </a:solidFill>
          <a:ln>
            <a:solidFill>
              <a:schemeClr val="accent3">
                <a:lumMod val="50000"/>
              </a:schemeClr>
            </a:solidFill>
          </a:ln>
          <a:scene3d>
            <a:camera prst="orthographicFront"/>
            <a:lightRig rig="threePt" dir="t"/>
          </a:scene3d>
          <a:sp3d>
            <a:bevelT/>
          </a:sp3d>
        </p:spPr>
        <p:txBody>
          <a:bodyPr>
            <a:normAutofit fontScale="70000" lnSpcReduction="20000"/>
          </a:bodyPr>
          <a:lstStyle/>
          <a:p>
            <a:endParaRPr lang="en-IN" dirty="0" smtClean="0">
              <a:latin typeface="Baskerville Old Face" pitchFamily="18" charset="0"/>
            </a:endParaRPr>
          </a:p>
          <a:p>
            <a:r>
              <a:rPr lang="en-IN" dirty="0" smtClean="0">
                <a:latin typeface="Baskerville Old Face" pitchFamily="18" charset="0"/>
              </a:rPr>
              <a:t>World Alliance for Breastfeeding Action                                     (WABA) organized the WBW campaign                                            in 1992 as their first social mobilization                                         effort to raise awareness and stimulate action globally in support of breastfeeding. </a:t>
            </a:r>
          </a:p>
          <a:p>
            <a:endParaRPr lang="en-IN" dirty="0" smtClean="0">
              <a:latin typeface="Baskerville Old Face" pitchFamily="18" charset="0"/>
            </a:endParaRPr>
          </a:p>
          <a:p>
            <a:r>
              <a:rPr lang="en-IN" dirty="0" smtClean="0">
                <a:latin typeface="Baskerville Old Face" pitchFamily="18" charset="0"/>
              </a:rPr>
              <a:t>WBW is celebrated in more than 100 countries every year from 1–7 August to mark the </a:t>
            </a:r>
            <a:r>
              <a:rPr lang="en-IN" dirty="0" err="1" smtClean="0">
                <a:latin typeface="Baskerville Old Face" pitchFamily="18" charset="0"/>
              </a:rPr>
              <a:t>Innocenti</a:t>
            </a:r>
            <a:r>
              <a:rPr lang="en-IN" dirty="0" smtClean="0">
                <a:latin typeface="Baskerville Old Face" pitchFamily="18" charset="0"/>
              </a:rPr>
              <a:t>’ anniversary on 1 August.</a:t>
            </a:r>
          </a:p>
          <a:p>
            <a:pPr>
              <a:buNone/>
            </a:pPr>
            <a:r>
              <a:rPr lang="en-IN" dirty="0" smtClean="0">
                <a:latin typeface="Baskerville Old Face" pitchFamily="18" charset="0"/>
              </a:rPr>
              <a:t> </a:t>
            </a:r>
          </a:p>
          <a:p>
            <a:r>
              <a:rPr lang="en-IN" dirty="0" smtClean="0">
                <a:latin typeface="Baskerville Old Face" pitchFamily="18" charset="0"/>
              </a:rPr>
              <a:t>WBW has mobilized governments, ministries, civil society organizations to conduct activities in support of breastfeeding.</a:t>
            </a:r>
          </a:p>
          <a:p>
            <a:pPr>
              <a:buNone/>
            </a:pPr>
            <a:endParaRPr lang="en-IN" dirty="0"/>
          </a:p>
        </p:txBody>
      </p:sp>
      <p:pic>
        <p:nvPicPr>
          <p:cNvPr id="27650" name="Picture 2"/>
          <p:cNvPicPr>
            <a:picLocks noChangeAspect="1" noChangeArrowheads="1"/>
          </p:cNvPicPr>
          <p:nvPr/>
        </p:nvPicPr>
        <p:blipFill>
          <a:blip r:embed="rId3" cstate="print"/>
          <a:srcRect/>
          <a:stretch>
            <a:fillRect/>
          </a:stretch>
        </p:blipFill>
        <p:spPr bwMode="auto">
          <a:xfrm>
            <a:off x="5508104" y="404664"/>
            <a:ext cx="3382589" cy="2304256"/>
          </a:xfrm>
          <a:prstGeom prst="rect">
            <a:avLst/>
          </a:prstGeom>
          <a:noFill/>
          <a:ln w="38100">
            <a:noFill/>
            <a:miter lim="800000"/>
            <a:headEnd/>
            <a:tailEnd/>
          </a:ln>
          <a:effectLst>
            <a:outerShdw blurRad="184150" dist="241300" dir="11520000" sx="110000" sy="110000" algn="ctr">
              <a:srgbClr val="000000">
                <a:alpha val="18000"/>
              </a:srgbClr>
            </a:outerShdw>
          </a:effectLst>
          <a:scene3d>
            <a:camera prst="perspectiveFront" fov="5100000">
              <a:rot lat="0" lon="2100000" rev="0"/>
            </a:camera>
            <a:lightRig rig="flood" dir="t">
              <a:rot lat="0" lon="0" rev="13800000"/>
            </a:lightRig>
          </a:scene3d>
          <a:sp3d extrusionH="107950" prstMaterial="plastic">
            <a:bevelT w="82550" h="63500" prst="divot"/>
            <a:bevelB/>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 calcmode="lin" valueType="num">
                                      <p:cBhvr>
                                        <p:cTn id="12"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3">
                                            <p:txEl>
                                              <p:pRg st="3" end="3"/>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p:cTn id="1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3">
                                            <p:txEl>
                                              <p:pRg st="4" end="4"/>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 calcmode="lin" valueType="num">
                                      <p:cBhvr>
                                        <p:cTn id="22"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2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4664"/>
            <a:ext cx="8229600" cy="648072"/>
          </a:xfrm>
          <a:solidFill>
            <a:schemeClr val="accent2">
              <a:lumMod val="40000"/>
              <a:lumOff val="60000"/>
            </a:schemeClr>
          </a:solidFill>
          <a:scene3d>
            <a:camera prst="orthographicFront"/>
            <a:lightRig rig="threePt" dir="t"/>
          </a:scene3d>
          <a:sp3d>
            <a:bevelT/>
          </a:sp3d>
        </p:spPr>
        <p:txBody>
          <a:bodyPr>
            <a:normAutofit/>
          </a:bodyPr>
          <a:lstStyle/>
          <a:p>
            <a:r>
              <a:rPr lang="en-US" sz="3200" b="1" dirty="0" smtClean="0">
                <a:solidFill>
                  <a:srgbClr val="FF0000"/>
                </a:solidFill>
                <a:latin typeface="Baskerville Old Face" pitchFamily="18" charset="0"/>
              </a:rPr>
              <a:t>The Infant Milk Substitutes Act 1992</a:t>
            </a:r>
            <a:endParaRPr lang="en-IN" sz="3200" b="1" dirty="0">
              <a:solidFill>
                <a:srgbClr val="FF0000"/>
              </a:solidFill>
              <a:latin typeface="Baskerville Old Face" pitchFamily="18" charset="0"/>
            </a:endParaRPr>
          </a:p>
        </p:txBody>
      </p:sp>
      <p:sp>
        <p:nvSpPr>
          <p:cNvPr id="3" name="Content Placeholder 2"/>
          <p:cNvSpPr>
            <a:spLocks noGrp="1"/>
          </p:cNvSpPr>
          <p:nvPr>
            <p:ph idx="1"/>
          </p:nvPr>
        </p:nvSpPr>
        <p:spPr>
          <a:xfrm>
            <a:off x="323528" y="1556792"/>
            <a:ext cx="8496944" cy="4608512"/>
          </a:xfrm>
          <a:solidFill>
            <a:schemeClr val="accent3">
              <a:lumMod val="40000"/>
              <a:lumOff val="60000"/>
            </a:schemeClr>
          </a:solidFill>
          <a:scene3d>
            <a:camera prst="orthographicFront"/>
            <a:lightRig rig="threePt" dir="t"/>
          </a:scene3d>
          <a:sp3d>
            <a:bevelT/>
          </a:sp3d>
        </p:spPr>
        <p:txBody>
          <a:bodyPr>
            <a:normAutofit/>
          </a:bodyPr>
          <a:lstStyle/>
          <a:p>
            <a:pPr algn="just">
              <a:buNone/>
            </a:pPr>
            <a:endParaRPr lang="en-IN" sz="2200" b="1" dirty="0" smtClean="0">
              <a:latin typeface="Baskerville Old Face" pitchFamily="18" charset="0"/>
            </a:endParaRPr>
          </a:p>
          <a:p>
            <a:pPr algn="just">
              <a:buNone/>
            </a:pPr>
            <a:r>
              <a:rPr lang="en-IN" sz="2200" b="1" dirty="0" smtClean="0">
                <a:latin typeface="Baskerville Old Face" pitchFamily="18" charset="0"/>
              </a:rPr>
              <a:t>An Act to amend the Infant Milk Substitutes, Feeding Bottles and Infants Foods </a:t>
            </a:r>
          </a:p>
          <a:p>
            <a:pPr algn="just"/>
            <a:r>
              <a:rPr lang="en-IN" sz="2200" dirty="0" smtClean="0">
                <a:latin typeface="Baskerville Old Face" pitchFamily="18" charset="0"/>
              </a:rPr>
              <a:t>It provides for the regulation of production, supply and distribution of infant milk substitutes, feeding bottles and infant foods </a:t>
            </a:r>
          </a:p>
          <a:p>
            <a:pPr algn="just"/>
            <a:r>
              <a:rPr lang="en-IN" sz="2200" dirty="0" smtClean="0">
                <a:latin typeface="Baskerville Old Face" pitchFamily="18" charset="0"/>
              </a:rPr>
              <a:t>To protect and promote breastfeeding and ensure the proper use of infant foods.</a:t>
            </a:r>
          </a:p>
          <a:p>
            <a:pPr algn="just">
              <a:buNone/>
            </a:pPr>
            <a:endParaRPr lang="en-IN" sz="2200" dirty="0" smtClean="0">
              <a:latin typeface="Baskerville Old Face" pitchFamily="18" charset="0"/>
            </a:endParaRPr>
          </a:p>
          <a:p>
            <a:pPr algn="just">
              <a:buNone/>
            </a:pPr>
            <a:r>
              <a:rPr lang="en-IN" sz="2200" dirty="0" smtClean="0">
                <a:latin typeface="Baskerville Old Face" pitchFamily="18" charset="0"/>
              </a:rPr>
              <a:t>‘</a:t>
            </a:r>
            <a:r>
              <a:rPr lang="en-IN" sz="2200" b="1" dirty="0" smtClean="0">
                <a:latin typeface="Baskerville Old Face" pitchFamily="18" charset="0"/>
              </a:rPr>
              <a:t>The IMS Amendment Act 2003’ </a:t>
            </a:r>
            <a:r>
              <a:rPr lang="en-IN" sz="2200" dirty="0" smtClean="0">
                <a:latin typeface="Baskerville Old Face" pitchFamily="18" charset="0"/>
              </a:rPr>
              <a:t>was enacted on 2</a:t>
            </a:r>
            <a:r>
              <a:rPr lang="en-IN" sz="2200" baseline="30000" dirty="0" smtClean="0">
                <a:latin typeface="Baskerville Old Face" pitchFamily="18" charset="0"/>
              </a:rPr>
              <a:t>nd</a:t>
            </a:r>
            <a:r>
              <a:rPr lang="en-IN" sz="2200" dirty="0" smtClean="0">
                <a:latin typeface="Baskerville Old Face" pitchFamily="18" charset="0"/>
              </a:rPr>
              <a:t> June 2003</a:t>
            </a:r>
          </a:p>
          <a:p>
            <a:pPr algn="just"/>
            <a:r>
              <a:rPr lang="en-IN" sz="2200" dirty="0" smtClean="0">
                <a:latin typeface="Baskerville Old Face" pitchFamily="18" charset="0"/>
              </a:rPr>
              <a:t>It prohibits promotion of breast-milk substitute products on the pretext of distribution of educational or informational material.</a:t>
            </a:r>
          </a:p>
          <a:p>
            <a:pPr algn="just"/>
            <a:endParaRPr lang="en-IN" sz="2200" dirty="0">
              <a:latin typeface="Baskerville Old Face"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88640"/>
            <a:ext cx="8229600" cy="648072"/>
          </a:xfrm>
          <a:solidFill>
            <a:schemeClr val="accent2">
              <a:lumMod val="40000"/>
              <a:lumOff val="60000"/>
            </a:schemeClr>
          </a:solidFill>
          <a:scene3d>
            <a:camera prst="orthographicFront"/>
            <a:lightRig rig="threePt" dir="t"/>
          </a:scene3d>
          <a:sp3d>
            <a:bevelT/>
          </a:sp3d>
        </p:spPr>
        <p:txBody>
          <a:bodyPr>
            <a:normAutofit/>
          </a:bodyPr>
          <a:lstStyle/>
          <a:p>
            <a:r>
              <a:rPr lang="en-US" sz="3200" b="1" dirty="0" smtClean="0">
                <a:solidFill>
                  <a:srgbClr val="FF0000"/>
                </a:solidFill>
                <a:latin typeface="Baskerville Old Face" pitchFamily="18" charset="0"/>
              </a:rPr>
              <a:t>The IMS Amendment  Act 2003 </a:t>
            </a:r>
            <a:endParaRPr lang="en-IN" sz="3200" b="1" dirty="0">
              <a:solidFill>
                <a:srgbClr val="FF0000"/>
              </a:solidFill>
              <a:latin typeface="Baskerville Old Face" pitchFamily="18" charset="0"/>
            </a:endParaRPr>
          </a:p>
        </p:txBody>
      </p:sp>
      <p:sp>
        <p:nvSpPr>
          <p:cNvPr id="3" name="Content Placeholder 2"/>
          <p:cNvSpPr>
            <a:spLocks noGrp="1"/>
          </p:cNvSpPr>
          <p:nvPr>
            <p:ph idx="1"/>
          </p:nvPr>
        </p:nvSpPr>
        <p:spPr>
          <a:xfrm>
            <a:off x="323528" y="1196753"/>
            <a:ext cx="8496944" cy="5328591"/>
          </a:xfrm>
          <a:solidFill>
            <a:schemeClr val="accent3">
              <a:lumMod val="40000"/>
              <a:lumOff val="60000"/>
            </a:schemeClr>
          </a:solidFill>
          <a:scene3d>
            <a:camera prst="orthographicFront"/>
            <a:lightRig rig="threePt" dir="t"/>
          </a:scene3d>
          <a:sp3d>
            <a:bevelT/>
          </a:sp3d>
        </p:spPr>
        <p:txBody>
          <a:bodyPr>
            <a:normAutofit/>
          </a:bodyPr>
          <a:lstStyle/>
          <a:p>
            <a:endParaRPr lang="en-US" sz="2400" dirty="0" smtClean="0">
              <a:latin typeface="Baskerville Old Face" pitchFamily="18" charset="0"/>
            </a:endParaRPr>
          </a:p>
          <a:p>
            <a:r>
              <a:rPr lang="en-US" sz="2200" dirty="0" smtClean="0">
                <a:latin typeface="Baskerville Old Face" pitchFamily="18" charset="0"/>
              </a:rPr>
              <a:t>No person shall donate or distribute infant milk substitutes or feeding bottles or infant foods to anyone except to an orphanage.</a:t>
            </a:r>
          </a:p>
          <a:p>
            <a:pPr>
              <a:buNone/>
            </a:pPr>
            <a:endParaRPr lang="en-US" sz="2200" dirty="0" smtClean="0">
              <a:latin typeface="Baskerville Old Face" pitchFamily="18" charset="0"/>
            </a:endParaRPr>
          </a:p>
          <a:p>
            <a:r>
              <a:rPr lang="en-US" sz="2200" dirty="0" smtClean="0">
                <a:latin typeface="Baskerville Old Face" pitchFamily="18" charset="0"/>
              </a:rPr>
              <a:t>All products should mention in a clean, conspicuous and easily understandable  manner, the words “</a:t>
            </a:r>
            <a:r>
              <a:rPr lang="en-US" sz="2000" i="1" dirty="0" smtClean="0">
                <a:latin typeface="Baskerville Old Face" pitchFamily="18" charset="0"/>
              </a:rPr>
              <a:t>IMPORTANT  NOTICE </a:t>
            </a:r>
            <a:r>
              <a:rPr lang="en-US" sz="2200" dirty="0" smtClean="0">
                <a:latin typeface="Baskerville Old Face" pitchFamily="18" charset="0"/>
              </a:rPr>
              <a:t>” and -</a:t>
            </a:r>
          </a:p>
          <a:p>
            <a:pPr marL="898525" indent="-457200">
              <a:buNone/>
            </a:pPr>
            <a:r>
              <a:rPr lang="en-US" sz="2200" dirty="0" smtClean="0">
                <a:latin typeface="Baskerville Old Face" pitchFamily="18" charset="0"/>
              </a:rPr>
              <a:t>a) A statement - “</a:t>
            </a:r>
            <a:r>
              <a:rPr lang="en-US" sz="2000" i="1" dirty="0" smtClean="0">
                <a:latin typeface="Baskerville Old Face" pitchFamily="18" charset="0"/>
              </a:rPr>
              <a:t>MOTHER’s MILK IS BEST FOR YOUNG BABY </a:t>
            </a:r>
            <a:r>
              <a:rPr lang="en-US" sz="2200" dirty="0" smtClean="0">
                <a:latin typeface="Baskerville Old Face" pitchFamily="18" charset="0"/>
              </a:rPr>
              <a:t>”.</a:t>
            </a:r>
          </a:p>
          <a:p>
            <a:pPr marL="898525" indent="-457200">
              <a:buNone/>
            </a:pPr>
            <a:r>
              <a:rPr lang="en-US" sz="2200" dirty="0" smtClean="0">
                <a:latin typeface="Baskerville Old Face" pitchFamily="18" charset="0"/>
              </a:rPr>
              <a:t>b) A statement that </a:t>
            </a:r>
            <a:r>
              <a:rPr lang="en-US" sz="2200" i="1" dirty="0" smtClean="0">
                <a:latin typeface="Baskerville Old Face" pitchFamily="18" charset="0"/>
              </a:rPr>
              <a:t>“ The product should be used only on the advice of health worker or medical personnel.”</a:t>
            </a:r>
          </a:p>
          <a:p>
            <a:pPr marL="898525" indent="-457200">
              <a:buNone/>
            </a:pPr>
            <a:r>
              <a:rPr lang="en-US" sz="2200" dirty="0" smtClean="0">
                <a:latin typeface="Baskerville Old Face" pitchFamily="18" charset="0"/>
              </a:rPr>
              <a:t>c) A warning – </a:t>
            </a:r>
            <a:r>
              <a:rPr lang="en-US" sz="2200" i="1" dirty="0" smtClean="0">
                <a:latin typeface="Baskerville Old Face" pitchFamily="18" charset="0"/>
              </a:rPr>
              <a:t>“ Infant milk substitutes are not the sole source of nourishment of an infant</a:t>
            </a:r>
            <a:r>
              <a:rPr lang="en-US" sz="2200" dirty="0" smtClean="0">
                <a:latin typeface="Baskerville Old Face" pitchFamily="18" charset="0"/>
              </a:rPr>
              <a:t>.”</a:t>
            </a:r>
          </a:p>
          <a:p>
            <a:pPr marL="804863" indent="-177800">
              <a:buNone/>
            </a:pPr>
            <a:endParaRPr lang="en-IN" sz="2400" dirty="0" smtClean="0">
              <a:latin typeface="Baskerville Old Face" pitchFamily="18" charset="0"/>
            </a:endParaRPr>
          </a:p>
          <a:p>
            <a:pPr algn="just"/>
            <a:endParaRPr lang="en-IN" sz="2400" dirty="0">
              <a:latin typeface="Baskerville Old Face"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88640"/>
            <a:ext cx="8712968" cy="1080120"/>
          </a:xfrm>
          <a:solidFill>
            <a:schemeClr val="accent2">
              <a:lumMod val="40000"/>
              <a:lumOff val="60000"/>
            </a:schemeClr>
          </a:solidFill>
          <a:scene3d>
            <a:camera prst="orthographicFront"/>
            <a:lightRig rig="threePt" dir="t"/>
          </a:scene3d>
          <a:sp3d>
            <a:bevelT/>
          </a:sp3d>
        </p:spPr>
        <p:txBody>
          <a:bodyPr>
            <a:normAutofit/>
          </a:bodyPr>
          <a:lstStyle/>
          <a:p>
            <a:r>
              <a:rPr lang="en-US" sz="3200" b="1" dirty="0" smtClean="0">
                <a:solidFill>
                  <a:srgbClr val="FF0000"/>
                </a:solidFill>
                <a:latin typeface="Baskerville Old Face" pitchFamily="18" charset="0"/>
              </a:rPr>
              <a:t>National Guidelines for Infant And Young Child Nutrition; 2004 </a:t>
            </a:r>
            <a:endParaRPr lang="en-IN" sz="3200" b="1" dirty="0">
              <a:solidFill>
                <a:srgbClr val="FF0000"/>
              </a:solidFill>
              <a:latin typeface="Baskerville Old Face" pitchFamily="18" charset="0"/>
            </a:endParaRPr>
          </a:p>
        </p:txBody>
      </p:sp>
      <p:sp>
        <p:nvSpPr>
          <p:cNvPr id="3" name="Content Placeholder 2"/>
          <p:cNvSpPr>
            <a:spLocks noGrp="1"/>
          </p:cNvSpPr>
          <p:nvPr>
            <p:ph idx="1"/>
          </p:nvPr>
        </p:nvSpPr>
        <p:spPr>
          <a:xfrm>
            <a:off x="323528" y="1340768"/>
            <a:ext cx="8496944" cy="5184577"/>
          </a:xfrm>
          <a:solidFill>
            <a:schemeClr val="accent3">
              <a:lumMod val="40000"/>
              <a:lumOff val="60000"/>
            </a:schemeClr>
          </a:solidFill>
          <a:scene3d>
            <a:camera prst="orthographicFront"/>
            <a:lightRig rig="threePt" dir="t"/>
          </a:scene3d>
          <a:sp3d>
            <a:bevelT/>
          </a:sp3d>
        </p:spPr>
        <p:txBody>
          <a:bodyPr>
            <a:normAutofit/>
          </a:bodyPr>
          <a:lstStyle/>
          <a:p>
            <a:pPr marL="723900" indent="-192088">
              <a:buNone/>
            </a:pPr>
            <a:endParaRPr lang="en-US" sz="2000" dirty="0" smtClean="0">
              <a:latin typeface="Baskerville Old Face" pitchFamily="18" charset="0"/>
            </a:endParaRPr>
          </a:p>
          <a:p>
            <a:pPr marL="536575" indent="-363538">
              <a:buFont typeface="Wingdings" pitchFamily="2" charset="2"/>
              <a:buChar char="q"/>
            </a:pPr>
            <a:r>
              <a:rPr lang="en-US" sz="2200" dirty="0" smtClean="0">
                <a:latin typeface="Baskerville Old Face" pitchFamily="18" charset="0"/>
              </a:rPr>
              <a:t>Objective to achieve the nutritional goals set by planning commission of the </a:t>
            </a:r>
            <a:r>
              <a:rPr lang="en-US" sz="2200" b="1" dirty="0" smtClean="0">
                <a:latin typeface="Baskerville Old Face" pitchFamily="18" charset="0"/>
              </a:rPr>
              <a:t>Tenth Five Year Plan </a:t>
            </a:r>
            <a:r>
              <a:rPr lang="en-US" sz="2200" dirty="0" smtClean="0">
                <a:latin typeface="Baskerville Old Face" pitchFamily="18" charset="0"/>
              </a:rPr>
              <a:t>-</a:t>
            </a:r>
          </a:p>
          <a:p>
            <a:pPr marL="1166813" indent="-173038">
              <a:tabLst>
                <a:tab pos="1260475" algn="l"/>
              </a:tabLst>
            </a:pPr>
            <a:r>
              <a:rPr lang="en-US" sz="2200" dirty="0" smtClean="0">
                <a:latin typeface="Baskerville Old Face" pitchFamily="18" charset="0"/>
              </a:rPr>
              <a:t>Initiation of Breastfeeding 15.8 % to 50% </a:t>
            </a:r>
          </a:p>
          <a:p>
            <a:pPr marL="1166813" indent="-173038">
              <a:tabLst>
                <a:tab pos="1260475" algn="l"/>
              </a:tabLst>
            </a:pPr>
            <a:r>
              <a:rPr lang="en-US" sz="2200" dirty="0" smtClean="0">
                <a:latin typeface="Baskerville Old Face" pitchFamily="18" charset="0"/>
              </a:rPr>
              <a:t>Exclusive breastfeeding  55.2% to 80% </a:t>
            </a:r>
          </a:p>
          <a:p>
            <a:pPr marL="1166813" indent="-173038">
              <a:tabLst>
                <a:tab pos="1260475" algn="l"/>
              </a:tabLst>
            </a:pPr>
            <a:r>
              <a:rPr lang="en-US" sz="2200" dirty="0" smtClean="0">
                <a:latin typeface="Baskerville Old Face" pitchFamily="18" charset="0"/>
              </a:rPr>
              <a:t> Complementary feeding  33.5% to 75%</a:t>
            </a:r>
          </a:p>
          <a:p>
            <a:pPr marL="536575" indent="-363538">
              <a:buFont typeface="Wingdings" pitchFamily="2" charset="2"/>
              <a:buChar char="q"/>
            </a:pPr>
            <a:endParaRPr lang="en-US" sz="2200" dirty="0" smtClean="0">
              <a:latin typeface="Baskerville Old Face" pitchFamily="18" charset="0"/>
            </a:endParaRPr>
          </a:p>
          <a:p>
            <a:pPr marL="536575" indent="-363538">
              <a:buFont typeface="Wingdings" pitchFamily="2" charset="2"/>
              <a:buChar char="q"/>
            </a:pPr>
            <a:r>
              <a:rPr lang="en-US" sz="2200" dirty="0" smtClean="0">
                <a:latin typeface="Baskerville Old Face" pitchFamily="18" charset="0"/>
              </a:rPr>
              <a:t>To intensify nutrition and health education.</a:t>
            </a:r>
          </a:p>
          <a:p>
            <a:pPr marL="536575" indent="-363538">
              <a:buNone/>
            </a:pPr>
            <a:endParaRPr lang="en-US" sz="2200" dirty="0" smtClean="0">
              <a:latin typeface="Baskerville Old Face" pitchFamily="18" charset="0"/>
            </a:endParaRPr>
          </a:p>
          <a:p>
            <a:pPr marL="536575" indent="-363538">
              <a:buFont typeface="Wingdings" pitchFamily="2" charset="2"/>
              <a:buChar char="q"/>
            </a:pPr>
            <a:r>
              <a:rPr lang="en-US" sz="2200" dirty="0" smtClean="0">
                <a:latin typeface="Baskerville Old Face" pitchFamily="18" charset="0"/>
              </a:rPr>
              <a:t> To bring down the prevalence of underweight                                                  children and malnutrition.</a:t>
            </a:r>
            <a:endParaRPr lang="en-IN" sz="2200" dirty="0">
              <a:latin typeface="Baskerville Old Face" pitchFamily="18" charset="0"/>
            </a:endParaRPr>
          </a:p>
        </p:txBody>
      </p:sp>
      <p:pic>
        <p:nvPicPr>
          <p:cNvPr id="28674" name="Picture 2"/>
          <p:cNvPicPr>
            <a:picLocks noChangeAspect="1" noChangeArrowheads="1"/>
          </p:cNvPicPr>
          <p:nvPr/>
        </p:nvPicPr>
        <p:blipFill>
          <a:blip r:embed="rId3" cstate="print"/>
          <a:srcRect/>
          <a:stretch>
            <a:fillRect/>
          </a:stretch>
        </p:blipFill>
        <p:spPr bwMode="auto">
          <a:xfrm>
            <a:off x="5580112" y="2492897"/>
            <a:ext cx="3563888" cy="3960440"/>
          </a:xfrm>
          <a:prstGeom prst="rect">
            <a:avLst/>
          </a:prstGeom>
          <a:noFill/>
          <a:ln w="9525">
            <a:noFill/>
            <a:miter lim="800000"/>
            <a:headEnd/>
            <a:tailEnd/>
          </a:ln>
          <a:scene3d>
            <a:camera prst="perspectiveContrastingLeftFacing"/>
            <a:lightRig rig="threePt" dir="t"/>
          </a:scene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 calcmode="lin" valueType="num">
                                      <p:cBhvr>
                                        <p:cTn id="2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4" dur="500"/>
                                        <p:tgtEl>
                                          <p:spTgt spid="3">
                                            <p:txEl>
                                              <p:pRg st="4" end="4"/>
                                            </p:txEl>
                                          </p:spTgt>
                                        </p:tgtEl>
                                      </p:cBhvr>
                                    </p:animEffect>
                                  </p:childTnLst>
                                </p:cTn>
                              </p:par>
                              <p:par>
                                <p:cTn id="25" presetID="53" presetClass="entr" presetSubtype="0" fill="hold" nodeType="with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 calcmode="lin" valueType="num">
                                      <p:cBhvr>
                                        <p:cTn id="27"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28"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29" dur="500"/>
                                        <p:tgtEl>
                                          <p:spTgt spid="3">
                                            <p:txEl>
                                              <p:pRg st="6" end="6"/>
                                            </p:txEl>
                                          </p:spTgt>
                                        </p:tgtEl>
                                      </p:cBhvr>
                                    </p:animEffect>
                                  </p:childTnLst>
                                </p:cTn>
                              </p:par>
                              <p:par>
                                <p:cTn id="30" presetID="53" presetClass="entr" presetSubtype="0" fill="hold" nodeType="withEffect">
                                  <p:stCondLst>
                                    <p:cond delay="0"/>
                                  </p:stCondLst>
                                  <p:childTnLst>
                                    <p:set>
                                      <p:cBhvr>
                                        <p:cTn id="31" dur="1" fill="hold">
                                          <p:stCondLst>
                                            <p:cond delay="0"/>
                                          </p:stCondLst>
                                        </p:cTn>
                                        <p:tgtEl>
                                          <p:spTgt spid="3">
                                            <p:txEl>
                                              <p:pRg st="8" end="8"/>
                                            </p:txEl>
                                          </p:spTgt>
                                        </p:tgtEl>
                                        <p:attrNameLst>
                                          <p:attrName>style.visibility</p:attrName>
                                        </p:attrNameLst>
                                      </p:cBhvr>
                                      <p:to>
                                        <p:strVal val="visible"/>
                                      </p:to>
                                    </p:set>
                                    <p:anim calcmode="lin" valueType="num">
                                      <p:cBhvr>
                                        <p:cTn id="32" dur="500" fill="hold"/>
                                        <p:tgtEl>
                                          <p:spTgt spid="3">
                                            <p:txEl>
                                              <p:pRg st="8" end="8"/>
                                            </p:txEl>
                                          </p:spTgt>
                                        </p:tgtEl>
                                        <p:attrNameLst>
                                          <p:attrName>ppt_w</p:attrName>
                                        </p:attrNameLst>
                                      </p:cBhvr>
                                      <p:tavLst>
                                        <p:tav tm="0">
                                          <p:val>
                                            <p:fltVal val="0"/>
                                          </p:val>
                                        </p:tav>
                                        <p:tav tm="100000">
                                          <p:val>
                                            <p:strVal val="#ppt_w"/>
                                          </p:val>
                                        </p:tav>
                                      </p:tavLst>
                                    </p:anim>
                                    <p:anim calcmode="lin" valueType="num">
                                      <p:cBhvr>
                                        <p:cTn id="33" dur="500" fill="hold"/>
                                        <p:tgtEl>
                                          <p:spTgt spid="3">
                                            <p:txEl>
                                              <p:pRg st="8" end="8"/>
                                            </p:txEl>
                                          </p:spTgt>
                                        </p:tgtEl>
                                        <p:attrNameLst>
                                          <p:attrName>ppt_h</p:attrName>
                                        </p:attrNameLst>
                                      </p:cBhvr>
                                      <p:tavLst>
                                        <p:tav tm="0">
                                          <p:val>
                                            <p:fltVal val="0"/>
                                          </p:val>
                                        </p:tav>
                                        <p:tav tm="100000">
                                          <p:val>
                                            <p:strVal val="#ppt_h"/>
                                          </p:val>
                                        </p:tav>
                                      </p:tavLst>
                                    </p:anim>
                                    <p:animEffect transition="in" filter="fade">
                                      <p:cBhvr>
                                        <p:cTn id="34"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a:stretch>
            <a:fillRect/>
          </a:stretch>
        </p:blipFill>
        <p:spPr bwMode="auto">
          <a:xfrm>
            <a:off x="683563" y="260648"/>
            <a:ext cx="7848877" cy="1656184"/>
          </a:xfrm>
          <a:prstGeom prst="rect">
            <a:avLst/>
          </a:prstGeom>
          <a:noFill/>
          <a:ln w="9525">
            <a:solidFill>
              <a:schemeClr val="tx1">
                <a:lumMod val="95000"/>
                <a:lumOff val="5000"/>
              </a:schemeClr>
            </a:solidFill>
            <a:miter lim="800000"/>
            <a:headEnd/>
            <a:tailEnd/>
          </a:ln>
          <a:effectLst>
            <a:glow rad="228600">
              <a:schemeClr val="accent4">
                <a:satMod val="175000"/>
                <a:alpha val="40000"/>
              </a:schemeClr>
            </a:glow>
          </a:effectLst>
        </p:spPr>
      </p:pic>
      <p:pic>
        <p:nvPicPr>
          <p:cNvPr id="2051" name="Picture 3"/>
          <p:cNvPicPr>
            <a:picLocks noChangeAspect="1" noChangeArrowheads="1"/>
          </p:cNvPicPr>
          <p:nvPr/>
        </p:nvPicPr>
        <p:blipFill>
          <a:blip r:embed="rId3" cstate="print"/>
          <a:srcRect t="6250" b="6250"/>
          <a:stretch>
            <a:fillRect/>
          </a:stretch>
        </p:blipFill>
        <p:spPr bwMode="auto">
          <a:xfrm>
            <a:off x="611560" y="2060848"/>
            <a:ext cx="7992887" cy="1728192"/>
          </a:xfrm>
          <a:prstGeom prst="rect">
            <a:avLst/>
          </a:prstGeom>
          <a:noFill/>
          <a:ln w="9525">
            <a:noFill/>
            <a:miter lim="800000"/>
            <a:headEnd/>
            <a:tailEnd/>
          </a:ln>
        </p:spPr>
      </p:pic>
      <p:pic>
        <p:nvPicPr>
          <p:cNvPr id="27650" name="Picture 2"/>
          <p:cNvPicPr>
            <a:picLocks noChangeAspect="1" noChangeArrowheads="1"/>
          </p:cNvPicPr>
          <p:nvPr/>
        </p:nvPicPr>
        <p:blipFill>
          <a:blip r:embed="rId4" cstate="print"/>
          <a:srcRect l="11895" t="29156" r="10071" b="38215"/>
          <a:stretch>
            <a:fillRect/>
          </a:stretch>
        </p:blipFill>
        <p:spPr bwMode="auto">
          <a:xfrm>
            <a:off x="304424" y="3789040"/>
            <a:ext cx="8588056" cy="1728192"/>
          </a:xfrm>
          <a:prstGeom prst="rect">
            <a:avLst/>
          </a:prstGeom>
          <a:noFill/>
          <a:ln w="9525">
            <a:noFill/>
            <a:miter lim="800000"/>
            <a:headEnd/>
            <a:tailEnd/>
          </a:ln>
        </p:spPr>
      </p:pic>
      <p:sp>
        <p:nvSpPr>
          <p:cNvPr id="6" name="TextBox 5"/>
          <p:cNvSpPr txBox="1"/>
          <p:nvPr/>
        </p:nvSpPr>
        <p:spPr>
          <a:xfrm>
            <a:off x="6084168" y="1340768"/>
            <a:ext cx="2664296" cy="369332"/>
          </a:xfrm>
          <a:prstGeom prst="rect">
            <a:avLst/>
          </a:prstGeom>
          <a:noFill/>
        </p:spPr>
        <p:txBody>
          <a:bodyPr wrap="square" rtlCol="0">
            <a:spAutoFit/>
          </a:bodyPr>
          <a:lstStyle/>
          <a:p>
            <a:r>
              <a:rPr lang="en-US" dirty="0" smtClean="0">
                <a:latin typeface="Bodoni MT Black" pitchFamily="18" charset="0"/>
              </a:rPr>
              <a:t>December 20, 2006</a:t>
            </a:r>
            <a:endParaRPr lang="en-IN" dirty="0">
              <a:latin typeface="Bodoni MT Black" pitchFamily="18" charset="0"/>
            </a:endParaRPr>
          </a:p>
        </p:txBody>
      </p:sp>
      <p:sp>
        <p:nvSpPr>
          <p:cNvPr id="7" name="TextBox 6"/>
          <p:cNvSpPr txBox="1"/>
          <p:nvPr/>
        </p:nvSpPr>
        <p:spPr>
          <a:xfrm>
            <a:off x="179512" y="5517232"/>
            <a:ext cx="8784976" cy="1015663"/>
          </a:xfrm>
          <a:prstGeom prst="rect">
            <a:avLst/>
          </a:prstGeom>
          <a:noFill/>
          <a:ln w="28575">
            <a:solidFill>
              <a:srgbClr val="FF0000"/>
            </a:solidFill>
          </a:ln>
        </p:spPr>
        <p:txBody>
          <a:bodyPr wrap="square" rtlCol="0">
            <a:spAutoFit/>
          </a:bodyPr>
          <a:lstStyle/>
          <a:p>
            <a:pPr algn="ctr"/>
            <a:r>
              <a:rPr lang="en-US" sz="2000" b="1" dirty="0" smtClean="0">
                <a:solidFill>
                  <a:srgbClr val="FF0000"/>
                </a:solidFill>
                <a:latin typeface="Baskerville Old Face" pitchFamily="18" charset="0"/>
              </a:rPr>
              <a:t>It appealed the chairperson of the planning Commission to recognize ‘Breastfeeding’ as  food security for infants and include it in National Food Security Plans and make it a part of annual reporting of Government of India.</a:t>
            </a:r>
            <a:endParaRPr lang="en-IN" sz="2000" b="1" dirty="0">
              <a:solidFill>
                <a:srgbClr val="FF0000"/>
              </a:solidFill>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640960" cy="706090"/>
          </a:xfrm>
          <a:solidFill>
            <a:schemeClr val="accent2">
              <a:lumMod val="40000"/>
              <a:lumOff val="60000"/>
            </a:schemeClr>
          </a:solidFill>
          <a:scene3d>
            <a:camera prst="orthographicFront"/>
            <a:lightRig rig="threePt" dir="t"/>
          </a:scene3d>
          <a:sp3d>
            <a:bevelT prst="angle"/>
          </a:sp3d>
        </p:spPr>
        <p:txBody>
          <a:bodyPr>
            <a:normAutofit fontScale="90000"/>
          </a:bodyPr>
          <a:lstStyle/>
          <a:p>
            <a:r>
              <a:rPr lang="en-IN" sz="3600" b="1" dirty="0" smtClean="0">
                <a:solidFill>
                  <a:srgbClr val="FF0000"/>
                </a:solidFill>
                <a:latin typeface="Baskerville Old Face" pitchFamily="18" charset="0"/>
              </a:rPr>
              <a:t/>
            </a:r>
            <a:br>
              <a:rPr lang="en-IN" sz="3600" b="1" dirty="0" smtClean="0">
                <a:solidFill>
                  <a:srgbClr val="FF0000"/>
                </a:solidFill>
                <a:latin typeface="Baskerville Old Face" pitchFamily="18" charset="0"/>
              </a:rPr>
            </a:br>
            <a:r>
              <a:rPr lang="en-IN" sz="3600" b="1" dirty="0" smtClean="0">
                <a:solidFill>
                  <a:srgbClr val="FF0000"/>
                </a:solidFill>
                <a:latin typeface="Baskerville Old Face" pitchFamily="18" charset="0"/>
              </a:rPr>
              <a:t>Breastfeeding Promotion Network of India (BPNI)</a:t>
            </a:r>
            <a:r>
              <a:rPr lang="en-IN" dirty="0" smtClean="0">
                <a:solidFill>
                  <a:srgbClr val="FF0000"/>
                </a:solidFill>
                <a:latin typeface="Baskerville Old Face" pitchFamily="18" charset="0"/>
              </a:rPr>
              <a:t/>
            </a:r>
            <a:br>
              <a:rPr lang="en-IN" dirty="0" smtClean="0">
                <a:solidFill>
                  <a:srgbClr val="FF0000"/>
                </a:solidFill>
                <a:latin typeface="Baskerville Old Face" pitchFamily="18" charset="0"/>
              </a:rPr>
            </a:br>
            <a:endParaRPr lang="en-IN" dirty="0">
              <a:solidFill>
                <a:srgbClr val="FF0000"/>
              </a:solidFill>
            </a:endParaRPr>
          </a:p>
        </p:txBody>
      </p:sp>
      <p:sp>
        <p:nvSpPr>
          <p:cNvPr id="3" name="Content Placeholder 2"/>
          <p:cNvSpPr>
            <a:spLocks noGrp="1"/>
          </p:cNvSpPr>
          <p:nvPr>
            <p:ph idx="1"/>
          </p:nvPr>
        </p:nvSpPr>
        <p:spPr>
          <a:xfrm>
            <a:off x="395536" y="1268759"/>
            <a:ext cx="8424936" cy="2448273"/>
          </a:xfrm>
          <a:solidFill>
            <a:schemeClr val="accent3">
              <a:lumMod val="40000"/>
              <a:lumOff val="60000"/>
            </a:schemeClr>
          </a:solidFill>
          <a:effectLst>
            <a:glow rad="139700">
              <a:schemeClr val="accent2">
                <a:satMod val="175000"/>
                <a:alpha val="40000"/>
              </a:schemeClr>
            </a:glow>
          </a:effectLst>
          <a:scene3d>
            <a:camera prst="orthographicFront"/>
            <a:lightRig rig="threePt" dir="t"/>
          </a:scene3d>
          <a:sp3d>
            <a:bevelT prst="angle"/>
          </a:sp3d>
        </p:spPr>
        <p:txBody>
          <a:bodyPr>
            <a:normAutofit/>
          </a:bodyPr>
          <a:lstStyle/>
          <a:p>
            <a:r>
              <a:rPr lang="en-IN" sz="2200" dirty="0" smtClean="0">
                <a:latin typeface="Baskerville Old Face" pitchFamily="18" charset="0"/>
              </a:rPr>
              <a:t>National network of organizations and individuals dedicated to protection, promotion and support of breastfeeding and optimal infant and young child feeding practices.</a:t>
            </a:r>
          </a:p>
          <a:p>
            <a:r>
              <a:rPr lang="en-US" sz="2200" dirty="0" smtClean="0">
                <a:latin typeface="Baskerville Old Face" pitchFamily="18" charset="0"/>
              </a:rPr>
              <a:t>It</a:t>
            </a:r>
            <a:r>
              <a:rPr lang="en-IN" sz="2200" dirty="0" smtClean="0">
                <a:latin typeface="Baskerville Old Face" pitchFamily="18" charset="0"/>
              </a:rPr>
              <a:t> was founded on 3rd Dec., 1991 at MGIMS, and is working under</a:t>
            </a:r>
            <a:r>
              <a:rPr lang="en-US" sz="2200" dirty="0" smtClean="0">
                <a:latin typeface="Baskerville Old Face" pitchFamily="18" charset="0"/>
              </a:rPr>
              <a:t> the National coordination of Dr. </a:t>
            </a:r>
            <a:r>
              <a:rPr lang="en-US" sz="2200" dirty="0" err="1" smtClean="0">
                <a:latin typeface="Baskerville Old Face" pitchFamily="18" charset="0"/>
              </a:rPr>
              <a:t>Arun</a:t>
            </a:r>
            <a:r>
              <a:rPr lang="en-US" sz="2200" dirty="0" smtClean="0">
                <a:latin typeface="Baskerville Old Face" pitchFamily="18" charset="0"/>
              </a:rPr>
              <a:t> Gupta, 3500 members allover India and multiple partner organizations.</a:t>
            </a:r>
            <a:endParaRPr lang="en-IN" sz="2200" dirty="0" smtClean="0">
              <a:latin typeface="Baskerville Old Face" pitchFamily="18" charset="0"/>
            </a:endParaRPr>
          </a:p>
          <a:p>
            <a:endParaRPr lang="en-IN" dirty="0"/>
          </a:p>
        </p:txBody>
      </p:sp>
      <p:pic>
        <p:nvPicPr>
          <p:cNvPr id="45058" name="Picture 2"/>
          <p:cNvPicPr>
            <a:picLocks noChangeAspect="1" noChangeArrowheads="1"/>
          </p:cNvPicPr>
          <p:nvPr/>
        </p:nvPicPr>
        <p:blipFill>
          <a:blip r:embed="rId2" cstate="print"/>
          <a:srcRect/>
          <a:stretch>
            <a:fillRect/>
          </a:stretch>
        </p:blipFill>
        <p:spPr bwMode="auto">
          <a:xfrm>
            <a:off x="5436096" y="3429000"/>
            <a:ext cx="3707904" cy="2952328"/>
          </a:xfrm>
          <a:prstGeom prst="rect">
            <a:avLst/>
          </a:prstGeom>
          <a:noFill/>
          <a:ln w="9525">
            <a:noFill/>
            <a:miter lim="800000"/>
            <a:headEnd/>
            <a:tailEnd/>
          </a:ln>
          <a:effectLst>
            <a:glow rad="139700">
              <a:schemeClr val="accent4">
                <a:satMod val="175000"/>
                <a:alpha val="40000"/>
              </a:schemeClr>
            </a:glow>
          </a:effectLst>
          <a:scene3d>
            <a:camera prst="perspectiveContrastingLeftFacing"/>
            <a:lightRig rig="threePt" dir="t"/>
          </a:scene3d>
          <a:sp3d>
            <a:bevelT prst="angle"/>
          </a:sp3d>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79712" y="476672"/>
            <a:ext cx="4968552" cy="864096"/>
          </a:xfrm>
          <a:solidFill>
            <a:schemeClr val="accent2">
              <a:lumMod val="40000"/>
              <a:lumOff val="60000"/>
            </a:schemeClr>
          </a:solidFill>
          <a:scene3d>
            <a:camera prst="orthographicFront"/>
            <a:lightRig rig="threePt" dir="t"/>
          </a:scene3d>
          <a:sp3d>
            <a:bevelT prst="angle"/>
          </a:sp3d>
        </p:spPr>
        <p:txBody>
          <a:bodyPr>
            <a:normAutofit/>
          </a:bodyPr>
          <a:lstStyle/>
          <a:p>
            <a:r>
              <a:rPr lang="en-US" sz="3600" b="1" dirty="0" smtClean="0">
                <a:solidFill>
                  <a:srgbClr val="FF0000"/>
                </a:solidFill>
                <a:latin typeface="Baskerville Old Face" pitchFamily="18" charset="0"/>
              </a:rPr>
              <a:t>MDG: A Commitment</a:t>
            </a:r>
            <a:endParaRPr lang="en-IN" sz="3600" b="1" dirty="0">
              <a:solidFill>
                <a:srgbClr val="FF0000"/>
              </a:solidFill>
              <a:latin typeface="Baskerville Old Face" pitchFamily="18" charset="0"/>
            </a:endParaRPr>
          </a:p>
        </p:txBody>
      </p:sp>
      <p:sp>
        <p:nvSpPr>
          <p:cNvPr id="3" name="Content Placeholder 2"/>
          <p:cNvSpPr>
            <a:spLocks noGrp="1"/>
          </p:cNvSpPr>
          <p:nvPr>
            <p:ph idx="1"/>
          </p:nvPr>
        </p:nvSpPr>
        <p:spPr>
          <a:xfrm>
            <a:off x="683568" y="1600201"/>
            <a:ext cx="7776864" cy="2044823"/>
          </a:xfrm>
          <a:solidFill>
            <a:schemeClr val="accent3">
              <a:lumMod val="40000"/>
              <a:lumOff val="60000"/>
            </a:schemeClr>
          </a:solidFill>
          <a:scene3d>
            <a:camera prst="orthographicFront"/>
            <a:lightRig rig="threePt" dir="t"/>
          </a:scene3d>
          <a:sp3d>
            <a:bevelT prst="angle"/>
          </a:sp3d>
        </p:spPr>
        <p:txBody>
          <a:bodyPr>
            <a:normAutofit/>
          </a:bodyPr>
          <a:lstStyle/>
          <a:p>
            <a:pPr algn="ctr">
              <a:buNone/>
            </a:pPr>
            <a:r>
              <a:rPr lang="en-IN" sz="2400" dirty="0" smtClean="0">
                <a:latin typeface="Baskerville Old Face" pitchFamily="18" charset="0"/>
              </a:rPr>
              <a:t>Breastfeeding improves short and long term maternal and child health; and thus contribute to the attainment of the Millennium Development Goals (MDGs) 4 and 5 REDUCE CHILD MORTALITY and  IMPROVE MATERNAL HEALTH to achieve by 2015.</a:t>
            </a:r>
            <a:endParaRPr lang="en-IN" sz="2400" dirty="0">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640960" cy="1224136"/>
          </a:xfrm>
          <a:solidFill>
            <a:schemeClr val="accent2">
              <a:lumMod val="40000"/>
              <a:lumOff val="60000"/>
            </a:schemeClr>
          </a:solidFill>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txBody>
          <a:bodyPr>
            <a:noAutofit/>
          </a:bodyPr>
          <a:lstStyle/>
          <a:p>
            <a:r>
              <a:rPr lang="en-US" sz="3200" b="1" dirty="0" smtClean="0">
                <a:solidFill>
                  <a:schemeClr val="accent2">
                    <a:lumMod val="75000"/>
                  </a:schemeClr>
                </a:solidFill>
                <a:latin typeface="Baskerville Old Face" pitchFamily="18" charset="0"/>
              </a:rPr>
              <a:t>Prevalence of exclusive breastfeeding among children&lt;6 months of age</a:t>
            </a:r>
            <a:endParaRPr lang="en-IN" sz="3200" b="1" dirty="0">
              <a:solidFill>
                <a:schemeClr val="accent2">
                  <a:lumMod val="75000"/>
                </a:schemeClr>
              </a:solidFill>
              <a:latin typeface="Baskerville Old Face" pitchFamily="18" charset="0"/>
            </a:endParaRPr>
          </a:p>
        </p:txBody>
      </p:sp>
      <p:pic>
        <p:nvPicPr>
          <p:cNvPr id="1026" name="Picture 2"/>
          <p:cNvPicPr>
            <a:picLocks noGrp="1" noChangeAspect="1" noChangeArrowheads="1"/>
          </p:cNvPicPr>
          <p:nvPr>
            <p:ph idx="1"/>
          </p:nvPr>
        </p:nvPicPr>
        <p:blipFill>
          <a:blip r:embed="rId2" cstate="print"/>
          <a:srcRect l="19587" t="32457" r="18692" b="8681"/>
          <a:stretch>
            <a:fillRect/>
          </a:stretch>
        </p:blipFill>
        <p:spPr bwMode="auto">
          <a:xfrm>
            <a:off x="467544" y="1556792"/>
            <a:ext cx="8208912" cy="5040560"/>
          </a:xfrm>
          <a:prstGeom prst="rect">
            <a:avLst/>
          </a:prstGeom>
          <a:solidFill>
            <a:schemeClr val="accent4">
              <a:lumMod val="20000"/>
              <a:lumOff val="80000"/>
            </a:schemeClr>
          </a:solidFill>
          <a:ln w="38100">
            <a:solidFill>
              <a:schemeClr val="accent4">
                <a:lumMod val="75000"/>
              </a:schemeClr>
            </a:solidFill>
            <a:miter lim="800000"/>
            <a:headEnd/>
            <a:tailEnd/>
          </a:ln>
          <a:effectLst>
            <a:outerShdw blurRad="152400" dist="317500" dir="5400000" sx="90000" sy="-19000" rotWithShape="0">
              <a:prstClr val="black">
                <a:alpha val="15000"/>
              </a:prstClr>
            </a:outerShdw>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74638"/>
            <a:ext cx="8280920" cy="562074"/>
          </a:xfrm>
          <a:solidFill>
            <a:srgbClr val="FFCCFF"/>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a:noAutofit/>
          </a:bodyPr>
          <a:lstStyle/>
          <a:p>
            <a:r>
              <a:rPr lang="en-IN" sz="3200" b="1" dirty="0" smtClean="0">
                <a:ln>
                  <a:solidFill>
                    <a:srgbClr val="CC0099"/>
                  </a:solidFill>
                </a:ln>
                <a:solidFill>
                  <a:srgbClr val="CC0099"/>
                </a:solidFill>
                <a:latin typeface="Baskerville Old Face" pitchFamily="18" charset="0"/>
              </a:rPr>
              <a:t>Glaring gaps in policy and programmes of IYCF</a:t>
            </a:r>
            <a:endParaRPr lang="en-IN" sz="3200" b="1" dirty="0">
              <a:ln>
                <a:solidFill>
                  <a:srgbClr val="CC0099"/>
                </a:solidFill>
              </a:ln>
              <a:solidFill>
                <a:srgbClr val="CC0099"/>
              </a:solidFill>
              <a:latin typeface="Baskerville Old Face" pitchFamily="18" charset="0"/>
            </a:endParaRPr>
          </a:p>
        </p:txBody>
      </p:sp>
      <p:pic>
        <p:nvPicPr>
          <p:cNvPr id="24578" name="Picture 2"/>
          <p:cNvPicPr>
            <a:picLocks noGrp="1" noChangeAspect="1" noChangeArrowheads="1"/>
          </p:cNvPicPr>
          <p:nvPr>
            <p:ph idx="1"/>
          </p:nvPr>
        </p:nvPicPr>
        <p:blipFill>
          <a:blip r:embed="rId2" cstate="print"/>
          <a:srcRect r="1754"/>
          <a:stretch>
            <a:fillRect/>
          </a:stretch>
        </p:blipFill>
        <p:spPr bwMode="auto">
          <a:xfrm>
            <a:off x="3779912" y="1268760"/>
            <a:ext cx="5040560" cy="4680520"/>
          </a:xfrm>
          <a:prstGeom prst="rect">
            <a:avLst/>
          </a:prstGeom>
          <a:noFill/>
          <a:ln w="9525">
            <a:noFill/>
            <a:miter lim="800000"/>
            <a:headEnd/>
            <a:tailEnd/>
          </a:ln>
          <a:scene3d>
            <a:camera prst="perspectiveContrastingLeftFacing"/>
            <a:lightRig rig="threePt" dir="t"/>
          </a:scene3d>
          <a:sp3d>
            <a:bevelT/>
          </a:sp3d>
        </p:spPr>
      </p:pic>
      <p:sp>
        <p:nvSpPr>
          <p:cNvPr id="5" name="TextBox 4"/>
          <p:cNvSpPr txBox="1"/>
          <p:nvPr/>
        </p:nvSpPr>
        <p:spPr>
          <a:xfrm>
            <a:off x="251521" y="1484784"/>
            <a:ext cx="4248472" cy="3693319"/>
          </a:xfrm>
          <a:prstGeom prst="rect">
            <a:avLst/>
          </a:prstGeom>
          <a:noFill/>
          <a:scene3d>
            <a:camera prst="isometricOffAxis1Right"/>
            <a:lightRig rig="threePt" dir="t"/>
          </a:scene3d>
        </p:spPr>
        <p:txBody>
          <a:bodyPr wrap="square" rtlCol="0">
            <a:spAutoFit/>
            <a:scene3d>
              <a:camera prst="orthographicFront"/>
              <a:lightRig rig="balanced" dir="t">
                <a:rot lat="0" lon="0" rev="2100000"/>
              </a:lightRig>
            </a:scene3d>
            <a:sp3d extrusionH="57150" prstMaterial="metal">
              <a:bevelT w="38100" h="25400"/>
              <a:contourClr>
                <a:schemeClr val="bg2"/>
              </a:contourClr>
            </a:sp3d>
          </a:bodyPr>
          <a:lstStyle/>
          <a:p>
            <a:pPr marL="261938" indent="-261938">
              <a:buFont typeface="Wingdings" pitchFamily="2" charset="2"/>
              <a:buChar char="q"/>
            </a:pPr>
            <a:r>
              <a:rPr lang="en-IN" sz="2600" b="1" dirty="0" smtClean="0">
                <a:ln w="50800"/>
                <a:solidFill>
                  <a:srgbClr val="CC0099"/>
                </a:solidFill>
                <a:latin typeface="Baskerville Old Face" pitchFamily="18" charset="0"/>
              </a:rPr>
              <a:t> That’s the reasons why NFHS 3 did not show very encouraging results.</a:t>
            </a:r>
          </a:p>
          <a:p>
            <a:pPr marL="261938" indent="-261938"/>
            <a:endParaRPr lang="en-IN" sz="2600" b="1" dirty="0" smtClean="0">
              <a:ln w="50800"/>
              <a:solidFill>
                <a:srgbClr val="CC0099"/>
              </a:solidFill>
              <a:latin typeface="Baskerville Old Face" pitchFamily="18" charset="0"/>
            </a:endParaRPr>
          </a:p>
          <a:p>
            <a:pPr marL="261938" indent="-261938">
              <a:buFont typeface="Wingdings" pitchFamily="2" charset="2"/>
              <a:buChar char="q"/>
            </a:pPr>
            <a:r>
              <a:rPr lang="en-IN" sz="2600" b="1" dirty="0" smtClean="0">
                <a:ln w="50800"/>
                <a:solidFill>
                  <a:srgbClr val="CC0099"/>
                </a:solidFill>
                <a:latin typeface="Baskerville Old Face" pitchFamily="18" charset="0"/>
              </a:rPr>
              <a:t> India’s 6th position in South Asia puts us to </a:t>
            </a:r>
            <a:r>
              <a:rPr lang="en-IN" sz="2600" b="1" dirty="0" smtClean="0">
                <a:ln w="50800"/>
                <a:solidFill>
                  <a:srgbClr val="CC0099"/>
                </a:solidFill>
                <a:latin typeface="Baskerville Old Face" pitchFamily="18" charset="0"/>
              </a:rPr>
              <a:t>shame.</a:t>
            </a:r>
            <a:endParaRPr lang="en-IN" sz="2600" b="1" dirty="0" smtClean="0">
              <a:ln w="50800"/>
              <a:solidFill>
                <a:schemeClr val="bg1">
                  <a:shade val="50000"/>
                </a:schemeClr>
              </a:solidFill>
              <a:latin typeface="Baskerville Old Face" pitchFamily="18" charset="0"/>
            </a:endParaRPr>
          </a:p>
          <a:p>
            <a:pPr marL="261938" indent="-261938">
              <a:buFont typeface="Wingdings" pitchFamily="2" charset="2"/>
              <a:buChar char="q"/>
            </a:pPr>
            <a:endParaRPr lang="en-IN" sz="2600" b="1" dirty="0" smtClean="0">
              <a:ln w="50800"/>
              <a:solidFill>
                <a:schemeClr val="bg1">
                  <a:shade val="50000"/>
                </a:schemeClr>
              </a:solidFill>
              <a:latin typeface="Baskerville Old Face" pitchFamily="18" charset="0"/>
            </a:endParaRPr>
          </a:p>
          <a:p>
            <a:pPr marL="261938" indent="-261938">
              <a:buFont typeface="Wingdings" pitchFamily="2" charset="2"/>
              <a:buChar char="q"/>
            </a:pPr>
            <a:r>
              <a:rPr lang="en-IN" sz="2600" b="1" dirty="0" smtClean="0">
                <a:ln w="50800"/>
                <a:solidFill>
                  <a:srgbClr val="CC0099"/>
                </a:solidFill>
                <a:latin typeface="Baskerville Old Face" pitchFamily="18" charset="0"/>
              </a:rPr>
              <a:t> Three areas of action need to be acted upon.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500" fill="hold"/>
                                        <p:tgtEl>
                                          <p:spTgt spid="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5">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5">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 calcmode="lin" valueType="num">
                                      <p:cBhvr>
                                        <p:cTn id="12"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5">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5">
                                            <p:txEl>
                                              <p:pRg st="2" end="2"/>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5">
                                            <p:txEl>
                                              <p:pRg st="4" end="4"/>
                                            </p:txEl>
                                          </p:spTgt>
                                        </p:tgtEl>
                                        <p:attrNameLst>
                                          <p:attrName>style.visibility</p:attrName>
                                        </p:attrNameLst>
                                      </p:cBhvr>
                                      <p:to>
                                        <p:strVal val="visible"/>
                                      </p:to>
                                    </p:set>
                                    <p:anim calcmode="lin" valueType="num">
                                      <p:cBhvr>
                                        <p:cTn id="17"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18" dur="500" fill="hold"/>
                                        <p:tgtEl>
                                          <p:spTgt spid="5">
                                            <p:txEl>
                                              <p:pRg st="4" end="4"/>
                                            </p:txEl>
                                          </p:spTgt>
                                        </p:tgtEl>
                                        <p:attrNameLst>
                                          <p:attrName>ppt_h</p:attrName>
                                        </p:attrNameLst>
                                      </p:cBhvr>
                                      <p:tavLst>
                                        <p:tav tm="0">
                                          <p:val>
                                            <p:fltVal val="0"/>
                                          </p:val>
                                        </p:tav>
                                        <p:tav tm="100000">
                                          <p:val>
                                            <p:strVal val="#ppt_h"/>
                                          </p:val>
                                        </p:tav>
                                      </p:tavLst>
                                    </p:anim>
                                    <p:animEffect transition="in" filter="fade">
                                      <p:cBhvr>
                                        <p:cTn id="19"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Freeform 2"/>
          <p:cNvSpPr>
            <a:spLocks/>
          </p:cNvSpPr>
          <p:nvPr/>
        </p:nvSpPr>
        <p:spPr bwMode="auto">
          <a:xfrm>
            <a:off x="2355850" y="3400425"/>
            <a:ext cx="2255838" cy="1925638"/>
          </a:xfrm>
          <a:custGeom>
            <a:avLst/>
            <a:gdLst>
              <a:gd name="T0" fmla="*/ 0 w 5681"/>
              <a:gd name="T1" fmla="*/ 236538 h 3639"/>
              <a:gd name="T2" fmla="*/ 15486 w 5681"/>
              <a:gd name="T3" fmla="*/ 365654 h 3639"/>
              <a:gd name="T4" fmla="*/ 38120 w 5681"/>
              <a:gd name="T5" fmla="*/ 492654 h 3639"/>
              <a:gd name="T6" fmla="*/ 66710 w 5681"/>
              <a:gd name="T7" fmla="*/ 617538 h 3639"/>
              <a:gd name="T8" fmla="*/ 102051 w 5681"/>
              <a:gd name="T9" fmla="*/ 739775 h 3639"/>
              <a:gd name="T10" fmla="*/ 143348 w 5681"/>
              <a:gd name="T11" fmla="*/ 858309 h 3639"/>
              <a:gd name="T12" fmla="*/ 190204 w 5681"/>
              <a:gd name="T13" fmla="*/ 974725 h 3639"/>
              <a:gd name="T14" fmla="*/ 242619 w 5681"/>
              <a:gd name="T15" fmla="*/ 1087967 h 3639"/>
              <a:gd name="T16" fmla="*/ 300990 w 5681"/>
              <a:gd name="T17" fmla="*/ 1196976 h 3639"/>
              <a:gd name="T18" fmla="*/ 364524 w 5681"/>
              <a:gd name="T19" fmla="*/ 1302809 h 3639"/>
              <a:gd name="T20" fmla="*/ 432822 w 5681"/>
              <a:gd name="T21" fmla="*/ 1404938 h 3639"/>
              <a:gd name="T22" fmla="*/ 506680 w 5681"/>
              <a:gd name="T23" fmla="*/ 1502834 h 3639"/>
              <a:gd name="T24" fmla="*/ 584906 w 5681"/>
              <a:gd name="T25" fmla="*/ 1596496 h 3639"/>
              <a:gd name="T26" fmla="*/ 667499 w 5681"/>
              <a:gd name="T27" fmla="*/ 1685926 h 3639"/>
              <a:gd name="T28" fmla="*/ 754858 w 5681"/>
              <a:gd name="T29" fmla="*/ 1770063 h 3639"/>
              <a:gd name="T30" fmla="*/ 846585 w 5681"/>
              <a:gd name="T31" fmla="*/ 1850496 h 3639"/>
              <a:gd name="T32" fmla="*/ 942282 w 5681"/>
              <a:gd name="T33" fmla="*/ 1925638 h 3639"/>
              <a:gd name="T34" fmla="*/ 2255838 w 5681"/>
              <a:gd name="T35" fmla="*/ 0 h 3639"/>
              <a:gd name="T36" fmla="*/ 0 w 5681"/>
              <a:gd name="T37" fmla="*/ 236538 h 363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5681"/>
              <a:gd name="T58" fmla="*/ 0 h 3639"/>
              <a:gd name="T59" fmla="*/ 5681 w 5681"/>
              <a:gd name="T60" fmla="*/ 3639 h 363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5681" h="3639">
                <a:moveTo>
                  <a:pt x="0" y="447"/>
                </a:moveTo>
                <a:lnTo>
                  <a:pt x="39" y="691"/>
                </a:lnTo>
                <a:lnTo>
                  <a:pt x="96" y="931"/>
                </a:lnTo>
                <a:lnTo>
                  <a:pt x="168" y="1167"/>
                </a:lnTo>
                <a:lnTo>
                  <a:pt x="257" y="1398"/>
                </a:lnTo>
                <a:lnTo>
                  <a:pt x="361" y="1622"/>
                </a:lnTo>
                <a:lnTo>
                  <a:pt x="479" y="1842"/>
                </a:lnTo>
                <a:lnTo>
                  <a:pt x="611" y="2056"/>
                </a:lnTo>
                <a:lnTo>
                  <a:pt x="758" y="2262"/>
                </a:lnTo>
                <a:lnTo>
                  <a:pt x="918" y="2462"/>
                </a:lnTo>
                <a:lnTo>
                  <a:pt x="1090" y="2655"/>
                </a:lnTo>
                <a:lnTo>
                  <a:pt x="1276" y="2840"/>
                </a:lnTo>
                <a:lnTo>
                  <a:pt x="1473" y="3017"/>
                </a:lnTo>
                <a:lnTo>
                  <a:pt x="1681" y="3186"/>
                </a:lnTo>
                <a:lnTo>
                  <a:pt x="1901" y="3345"/>
                </a:lnTo>
                <a:lnTo>
                  <a:pt x="2132" y="3497"/>
                </a:lnTo>
                <a:lnTo>
                  <a:pt x="2373" y="3639"/>
                </a:lnTo>
                <a:lnTo>
                  <a:pt x="5681" y="0"/>
                </a:lnTo>
                <a:lnTo>
                  <a:pt x="0" y="447"/>
                </a:lnTo>
                <a:close/>
              </a:path>
            </a:pathLst>
          </a:custGeom>
          <a:solidFill>
            <a:srgbClr val="FFFFAF"/>
          </a:solidFill>
          <a:ln w="9525">
            <a:noFill/>
            <a:round/>
            <a:headEnd/>
            <a:tailEnd/>
          </a:ln>
        </p:spPr>
        <p:txBody>
          <a:bodyPr/>
          <a:lstStyle/>
          <a:p>
            <a:endParaRPr lang="en-IN"/>
          </a:p>
        </p:txBody>
      </p:sp>
      <p:sp>
        <p:nvSpPr>
          <p:cNvPr id="20483" name="Freeform 3"/>
          <p:cNvSpPr>
            <a:spLocks/>
          </p:cNvSpPr>
          <p:nvPr/>
        </p:nvSpPr>
        <p:spPr bwMode="auto">
          <a:xfrm>
            <a:off x="2355850" y="3400425"/>
            <a:ext cx="2255838" cy="1925638"/>
          </a:xfrm>
          <a:custGeom>
            <a:avLst/>
            <a:gdLst>
              <a:gd name="T0" fmla="*/ 0 w 5681"/>
              <a:gd name="T1" fmla="*/ 236538 h 3639"/>
              <a:gd name="T2" fmla="*/ 15486 w 5681"/>
              <a:gd name="T3" fmla="*/ 365654 h 3639"/>
              <a:gd name="T4" fmla="*/ 38120 w 5681"/>
              <a:gd name="T5" fmla="*/ 492654 h 3639"/>
              <a:gd name="T6" fmla="*/ 66710 w 5681"/>
              <a:gd name="T7" fmla="*/ 617538 h 3639"/>
              <a:gd name="T8" fmla="*/ 102051 w 5681"/>
              <a:gd name="T9" fmla="*/ 739775 h 3639"/>
              <a:gd name="T10" fmla="*/ 143348 w 5681"/>
              <a:gd name="T11" fmla="*/ 858309 h 3639"/>
              <a:gd name="T12" fmla="*/ 190204 w 5681"/>
              <a:gd name="T13" fmla="*/ 974725 h 3639"/>
              <a:gd name="T14" fmla="*/ 242619 w 5681"/>
              <a:gd name="T15" fmla="*/ 1087967 h 3639"/>
              <a:gd name="T16" fmla="*/ 300990 w 5681"/>
              <a:gd name="T17" fmla="*/ 1196976 h 3639"/>
              <a:gd name="T18" fmla="*/ 364524 w 5681"/>
              <a:gd name="T19" fmla="*/ 1302809 h 3639"/>
              <a:gd name="T20" fmla="*/ 432822 w 5681"/>
              <a:gd name="T21" fmla="*/ 1404938 h 3639"/>
              <a:gd name="T22" fmla="*/ 506680 w 5681"/>
              <a:gd name="T23" fmla="*/ 1502834 h 3639"/>
              <a:gd name="T24" fmla="*/ 584906 w 5681"/>
              <a:gd name="T25" fmla="*/ 1596496 h 3639"/>
              <a:gd name="T26" fmla="*/ 667499 w 5681"/>
              <a:gd name="T27" fmla="*/ 1685926 h 3639"/>
              <a:gd name="T28" fmla="*/ 754858 w 5681"/>
              <a:gd name="T29" fmla="*/ 1770063 h 3639"/>
              <a:gd name="T30" fmla="*/ 846585 w 5681"/>
              <a:gd name="T31" fmla="*/ 1850496 h 3639"/>
              <a:gd name="T32" fmla="*/ 942282 w 5681"/>
              <a:gd name="T33" fmla="*/ 1925638 h 3639"/>
              <a:gd name="T34" fmla="*/ 2255838 w 5681"/>
              <a:gd name="T35" fmla="*/ 0 h 3639"/>
              <a:gd name="T36" fmla="*/ 0 w 5681"/>
              <a:gd name="T37" fmla="*/ 236538 h 3639"/>
              <a:gd name="T38" fmla="*/ 0 w 5681"/>
              <a:gd name="T39" fmla="*/ 236538 h 363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5681"/>
              <a:gd name="T61" fmla="*/ 0 h 3639"/>
              <a:gd name="T62" fmla="*/ 5681 w 5681"/>
              <a:gd name="T63" fmla="*/ 3639 h 363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5681" h="3639">
                <a:moveTo>
                  <a:pt x="0" y="447"/>
                </a:moveTo>
                <a:lnTo>
                  <a:pt x="39" y="691"/>
                </a:lnTo>
                <a:lnTo>
                  <a:pt x="96" y="931"/>
                </a:lnTo>
                <a:lnTo>
                  <a:pt x="168" y="1167"/>
                </a:lnTo>
                <a:lnTo>
                  <a:pt x="257" y="1398"/>
                </a:lnTo>
                <a:lnTo>
                  <a:pt x="361" y="1622"/>
                </a:lnTo>
                <a:lnTo>
                  <a:pt x="479" y="1842"/>
                </a:lnTo>
                <a:lnTo>
                  <a:pt x="611" y="2056"/>
                </a:lnTo>
                <a:lnTo>
                  <a:pt x="758" y="2262"/>
                </a:lnTo>
                <a:lnTo>
                  <a:pt x="918" y="2462"/>
                </a:lnTo>
                <a:lnTo>
                  <a:pt x="1090" y="2655"/>
                </a:lnTo>
                <a:lnTo>
                  <a:pt x="1276" y="2840"/>
                </a:lnTo>
                <a:lnTo>
                  <a:pt x="1473" y="3017"/>
                </a:lnTo>
                <a:lnTo>
                  <a:pt x="1681" y="3186"/>
                </a:lnTo>
                <a:lnTo>
                  <a:pt x="1901" y="3345"/>
                </a:lnTo>
                <a:lnTo>
                  <a:pt x="2132" y="3497"/>
                </a:lnTo>
                <a:lnTo>
                  <a:pt x="2373" y="3639"/>
                </a:lnTo>
                <a:lnTo>
                  <a:pt x="5681" y="0"/>
                </a:lnTo>
                <a:lnTo>
                  <a:pt x="0" y="447"/>
                </a:lnTo>
              </a:path>
            </a:pathLst>
          </a:custGeom>
          <a:noFill/>
          <a:ln w="20638">
            <a:solidFill>
              <a:srgbClr val="000000"/>
            </a:solidFill>
            <a:prstDash val="solid"/>
            <a:round/>
            <a:headEnd/>
            <a:tailEnd/>
          </a:ln>
        </p:spPr>
        <p:txBody>
          <a:bodyPr/>
          <a:lstStyle/>
          <a:p>
            <a:endParaRPr lang="en-IN"/>
          </a:p>
        </p:txBody>
      </p:sp>
      <p:sp>
        <p:nvSpPr>
          <p:cNvPr id="20484" name="Freeform 4"/>
          <p:cNvSpPr>
            <a:spLocks/>
          </p:cNvSpPr>
          <p:nvPr/>
        </p:nvSpPr>
        <p:spPr bwMode="auto">
          <a:xfrm>
            <a:off x="3629025" y="3400425"/>
            <a:ext cx="2576513" cy="2362200"/>
          </a:xfrm>
          <a:custGeom>
            <a:avLst/>
            <a:gdLst>
              <a:gd name="T0" fmla="*/ 0 w 6491"/>
              <a:gd name="T1" fmla="*/ 2129366 h 4464"/>
              <a:gd name="T2" fmla="*/ 113127 w 6491"/>
              <a:gd name="T3" fmla="*/ 2182283 h 4464"/>
              <a:gd name="T4" fmla="*/ 229032 w 6491"/>
              <a:gd name="T5" fmla="*/ 2228321 h 4464"/>
              <a:gd name="T6" fmla="*/ 348113 w 6491"/>
              <a:gd name="T7" fmla="*/ 2268008 h 4464"/>
              <a:gd name="T8" fmla="*/ 470369 w 6491"/>
              <a:gd name="T9" fmla="*/ 2301346 h 4464"/>
              <a:gd name="T10" fmla="*/ 595007 w 6491"/>
              <a:gd name="T11" fmla="*/ 2327275 h 4464"/>
              <a:gd name="T12" fmla="*/ 722027 w 6491"/>
              <a:gd name="T13" fmla="*/ 2346854 h 4464"/>
              <a:gd name="T14" fmla="*/ 851031 w 6491"/>
              <a:gd name="T15" fmla="*/ 2357967 h 4464"/>
              <a:gd name="T16" fmla="*/ 982020 w 6491"/>
              <a:gd name="T17" fmla="*/ 2362200 h 4464"/>
              <a:gd name="T18" fmla="*/ 1097529 w 6491"/>
              <a:gd name="T19" fmla="*/ 2359025 h 4464"/>
              <a:gd name="T20" fmla="*/ 1212243 w 6491"/>
              <a:gd name="T21" fmla="*/ 2350029 h 4464"/>
              <a:gd name="T22" fmla="*/ 1324576 w 6491"/>
              <a:gd name="T23" fmla="*/ 2335213 h 4464"/>
              <a:gd name="T24" fmla="*/ 1435718 w 6491"/>
              <a:gd name="T25" fmla="*/ 2315104 h 4464"/>
              <a:gd name="T26" fmla="*/ 1544479 w 6491"/>
              <a:gd name="T27" fmla="*/ 2288646 h 4464"/>
              <a:gd name="T28" fmla="*/ 1651652 w 6491"/>
              <a:gd name="T29" fmla="*/ 2257425 h 4464"/>
              <a:gd name="T30" fmla="*/ 1756046 w 6491"/>
              <a:gd name="T31" fmla="*/ 2220913 h 4464"/>
              <a:gd name="T32" fmla="*/ 1858456 w 6491"/>
              <a:gd name="T33" fmla="*/ 2178579 h 4464"/>
              <a:gd name="T34" fmla="*/ 1958483 w 6491"/>
              <a:gd name="T35" fmla="*/ 2132012 h 4464"/>
              <a:gd name="T36" fmla="*/ 2055733 w 6491"/>
              <a:gd name="T37" fmla="*/ 2080683 h 4464"/>
              <a:gd name="T38" fmla="*/ 2150204 w 6491"/>
              <a:gd name="T39" fmla="*/ 2024062 h 4464"/>
              <a:gd name="T40" fmla="*/ 2241499 w 6491"/>
              <a:gd name="T41" fmla="*/ 1963737 h 4464"/>
              <a:gd name="T42" fmla="*/ 2330413 w 6491"/>
              <a:gd name="T43" fmla="*/ 1898121 h 4464"/>
              <a:gd name="T44" fmla="*/ 2415754 w 6491"/>
              <a:gd name="T45" fmla="*/ 1829329 h 4464"/>
              <a:gd name="T46" fmla="*/ 2497920 w 6491"/>
              <a:gd name="T47" fmla="*/ 1755775 h 4464"/>
              <a:gd name="T48" fmla="*/ 2576513 w 6491"/>
              <a:gd name="T49" fmla="*/ 1678516 h 4464"/>
              <a:gd name="T50" fmla="*/ 982020 w 6491"/>
              <a:gd name="T51" fmla="*/ 0 h 4464"/>
              <a:gd name="T52" fmla="*/ 0 w 6491"/>
              <a:gd name="T53" fmla="*/ 2129366 h 4464"/>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6491"/>
              <a:gd name="T82" fmla="*/ 0 h 4464"/>
              <a:gd name="T83" fmla="*/ 6491 w 6491"/>
              <a:gd name="T84" fmla="*/ 4464 h 4464"/>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6491" h="4464">
                <a:moveTo>
                  <a:pt x="0" y="4024"/>
                </a:moveTo>
                <a:lnTo>
                  <a:pt x="285" y="4124"/>
                </a:lnTo>
                <a:lnTo>
                  <a:pt x="577" y="4211"/>
                </a:lnTo>
                <a:lnTo>
                  <a:pt x="877" y="4286"/>
                </a:lnTo>
                <a:lnTo>
                  <a:pt x="1185" y="4349"/>
                </a:lnTo>
                <a:lnTo>
                  <a:pt x="1499" y="4398"/>
                </a:lnTo>
                <a:lnTo>
                  <a:pt x="1819" y="4435"/>
                </a:lnTo>
                <a:lnTo>
                  <a:pt x="2144" y="4456"/>
                </a:lnTo>
                <a:lnTo>
                  <a:pt x="2474" y="4464"/>
                </a:lnTo>
                <a:lnTo>
                  <a:pt x="2765" y="4458"/>
                </a:lnTo>
                <a:lnTo>
                  <a:pt x="3054" y="4441"/>
                </a:lnTo>
                <a:lnTo>
                  <a:pt x="3337" y="4413"/>
                </a:lnTo>
                <a:lnTo>
                  <a:pt x="3617" y="4375"/>
                </a:lnTo>
                <a:lnTo>
                  <a:pt x="3891" y="4325"/>
                </a:lnTo>
                <a:lnTo>
                  <a:pt x="4161" y="4266"/>
                </a:lnTo>
                <a:lnTo>
                  <a:pt x="4424" y="4197"/>
                </a:lnTo>
                <a:lnTo>
                  <a:pt x="4682" y="4117"/>
                </a:lnTo>
                <a:lnTo>
                  <a:pt x="4934" y="4029"/>
                </a:lnTo>
                <a:lnTo>
                  <a:pt x="5179" y="3932"/>
                </a:lnTo>
                <a:lnTo>
                  <a:pt x="5417" y="3825"/>
                </a:lnTo>
                <a:lnTo>
                  <a:pt x="5647" y="3711"/>
                </a:lnTo>
                <a:lnTo>
                  <a:pt x="5871" y="3587"/>
                </a:lnTo>
                <a:lnTo>
                  <a:pt x="6086" y="3457"/>
                </a:lnTo>
                <a:lnTo>
                  <a:pt x="6293" y="3318"/>
                </a:lnTo>
                <a:lnTo>
                  <a:pt x="6491" y="3172"/>
                </a:lnTo>
                <a:lnTo>
                  <a:pt x="2474" y="0"/>
                </a:lnTo>
                <a:lnTo>
                  <a:pt x="0" y="4024"/>
                </a:lnTo>
                <a:close/>
              </a:path>
            </a:pathLst>
          </a:custGeom>
          <a:solidFill>
            <a:srgbClr val="80FF80"/>
          </a:solidFill>
          <a:ln w="9525">
            <a:noFill/>
            <a:round/>
            <a:headEnd/>
            <a:tailEnd/>
          </a:ln>
        </p:spPr>
        <p:txBody>
          <a:bodyPr/>
          <a:lstStyle/>
          <a:p>
            <a:endParaRPr lang="en-IN"/>
          </a:p>
        </p:txBody>
      </p:sp>
      <p:sp>
        <p:nvSpPr>
          <p:cNvPr id="20485" name="Freeform 5"/>
          <p:cNvSpPr>
            <a:spLocks/>
          </p:cNvSpPr>
          <p:nvPr/>
        </p:nvSpPr>
        <p:spPr bwMode="auto">
          <a:xfrm>
            <a:off x="3629025" y="3400425"/>
            <a:ext cx="2576513" cy="2362200"/>
          </a:xfrm>
          <a:custGeom>
            <a:avLst/>
            <a:gdLst>
              <a:gd name="T0" fmla="*/ 0 w 6491"/>
              <a:gd name="T1" fmla="*/ 2129366 h 4464"/>
              <a:gd name="T2" fmla="*/ 113127 w 6491"/>
              <a:gd name="T3" fmla="*/ 2182283 h 4464"/>
              <a:gd name="T4" fmla="*/ 229032 w 6491"/>
              <a:gd name="T5" fmla="*/ 2228321 h 4464"/>
              <a:gd name="T6" fmla="*/ 348113 w 6491"/>
              <a:gd name="T7" fmla="*/ 2268008 h 4464"/>
              <a:gd name="T8" fmla="*/ 470369 w 6491"/>
              <a:gd name="T9" fmla="*/ 2301346 h 4464"/>
              <a:gd name="T10" fmla="*/ 595007 w 6491"/>
              <a:gd name="T11" fmla="*/ 2327275 h 4464"/>
              <a:gd name="T12" fmla="*/ 722027 w 6491"/>
              <a:gd name="T13" fmla="*/ 2346854 h 4464"/>
              <a:gd name="T14" fmla="*/ 851031 w 6491"/>
              <a:gd name="T15" fmla="*/ 2357967 h 4464"/>
              <a:gd name="T16" fmla="*/ 982020 w 6491"/>
              <a:gd name="T17" fmla="*/ 2362200 h 4464"/>
              <a:gd name="T18" fmla="*/ 1097529 w 6491"/>
              <a:gd name="T19" fmla="*/ 2359025 h 4464"/>
              <a:gd name="T20" fmla="*/ 1212243 w 6491"/>
              <a:gd name="T21" fmla="*/ 2350029 h 4464"/>
              <a:gd name="T22" fmla="*/ 1324576 w 6491"/>
              <a:gd name="T23" fmla="*/ 2335213 h 4464"/>
              <a:gd name="T24" fmla="*/ 1435718 w 6491"/>
              <a:gd name="T25" fmla="*/ 2315104 h 4464"/>
              <a:gd name="T26" fmla="*/ 1544479 w 6491"/>
              <a:gd name="T27" fmla="*/ 2288646 h 4464"/>
              <a:gd name="T28" fmla="*/ 1651652 w 6491"/>
              <a:gd name="T29" fmla="*/ 2257425 h 4464"/>
              <a:gd name="T30" fmla="*/ 1756046 w 6491"/>
              <a:gd name="T31" fmla="*/ 2220913 h 4464"/>
              <a:gd name="T32" fmla="*/ 1858456 w 6491"/>
              <a:gd name="T33" fmla="*/ 2178579 h 4464"/>
              <a:gd name="T34" fmla="*/ 1958483 w 6491"/>
              <a:gd name="T35" fmla="*/ 2132012 h 4464"/>
              <a:gd name="T36" fmla="*/ 2055733 w 6491"/>
              <a:gd name="T37" fmla="*/ 2080683 h 4464"/>
              <a:gd name="T38" fmla="*/ 2150204 w 6491"/>
              <a:gd name="T39" fmla="*/ 2024062 h 4464"/>
              <a:gd name="T40" fmla="*/ 2241499 w 6491"/>
              <a:gd name="T41" fmla="*/ 1963737 h 4464"/>
              <a:gd name="T42" fmla="*/ 2330413 w 6491"/>
              <a:gd name="T43" fmla="*/ 1898121 h 4464"/>
              <a:gd name="T44" fmla="*/ 2415754 w 6491"/>
              <a:gd name="T45" fmla="*/ 1829329 h 4464"/>
              <a:gd name="T46" fmla="*/ 2497920 w 6491"/>
              <a:gd name="T47" fmla="*/ 1755775 h 4464"/>
              <a:gd name="T48" fmla="*/ 2576513 w 6491"/>
              <a:gd name="T49" fmla="*/ 1678516 h 4464"/>
              <a:gd name="T50" fmla="*/ 982020 w 6491"/>
              <a:gd name="T51" fmla="*/ 0 h 4464"/>
              <a:gd name="T52" fmla="*/ 0 w 6491"/>
              <a:gd name="T53" fmla="*/ 2129366 h 4464"/>
              <a:gd name="T54" fmla="*/ 0 w 6491"/>
              <a:gd name="T55" fmla="*/ 2129366 h 4464"/>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w 6491"/>
              <a:gd name="T85" fmla="*/ 0 h 4464"/>
              <a:gd name="T86" fmla="*/ 6491 w 6491"/>
              <a:gd name="T87" fmla="*/ 4464 h 4464"/>
            </a:gdLst>
            <a:ahLst/>
            <a:cxnLst>
              <a:cxn ang="T56">
                <a:pos x="T0" y="T1"/>
              </a:cxn>
              <a:cxn ang="T57">
                <a:pos x="T2" y="T3"/>
              </a:cxn>
              <a:cxn ang="T58">
                <a:pos x="T4" y="T5"/>
              </a:cxn>
              <a:cxn ang="T59">
                <a:pos x="T6" y="T7"/>
              </a:cxn>
              <a:cxn ang="T60">
                <a:pos x="T8" y="T9"/>
              </a:cxn>
              <a:cxn ang="T61">
                <a:pos x="T10" y="T11"/>
              </a:cxn>
              <a:cxn ang="T62">
                <a:pos x="T12" y="T13"/>
              </a:cxn>
              <a:cxn ang="T63">
                <a:pos x="T14" y="T15"/>
              </a:cxn>
              <a:cxn ang="T64">
                <a:pos x="T16" y="T17"/>
              </a:cxn>
              <a:cxn ang="T65">
                <a:pos x="T18" y="T19"/>
              </a:cxn>
              <a:cxn ang="T66">
                <a:pos x="T20" y="T21"/>
              </a:cxn>
              <a:cxn ang="T67">
                <a:pos x="T22" y="T23"/>
              </a:cxn>
              <a:cxn ang="T68">
                <a:pos x="T24" y="T25"/>
              </a:cxn>
              <a:cxn ang="T69">
                <a:pos x="T26" y="T27"/>
              </a:cxn>
              <a:cxn ang="T70">
                <a:pos x="T28" y="T29"/>
              </a:cxn>
              <a:cxn ang="T71">
                <a:pos x="T30" y="T31"/>
              </a:cxn>
              <a:cxn ang="T72">
                <a:pos x="T32" y="T33"/>
              </a:cxn>
              <a:cxn ang="T73">
                <a:pos x="T34" y="T35"/>
              </a:cxn>
              <a:cxn ang="T74">
                <a:pos x="T36" y="T37"/>
              </a:cxn>
              <a:cxn ang="T75">
                <a:pos x="T38" y="T39"/>
              </a:cxn>
              <a:cxn ang="T76">
                <a:pos x="T40" y="T41"/>
              </a:cxn>
              <a:cxn ang="T77">
                <a:pos x="T42" y="T43"/>
              </a:cxn>
              <a:cxn ang="T78">
                <a:pos x="T44" y="T45"/>
              </a:cxn>
              <a:cxn ang="T79">
                <a:pos x="T46" y="T47"/>
              </a:cxn>
              <a:cxn ang="T80">
                <a:pos x="T48" y="T49"/>
              </a:cxn>
              <a:cxn ang="T81">
                <a:pos x="T50" y="T51"/>
              </a:cxn>
              <a:cxn ang="T82">
                <a:pos x="T52" y="T53"/>
              </a:cxn>
              <a:cxn ang="T83">
                <a:pos x="T54" y="T55"/>
              </a:cxn>
            </a:cxnLst>
            <a:rect l="T84" t="T85" r="T86" b="T87"/>
            <a:pathLst>
              <a:path w="6491" h="4464">
                <a:moveTo>
                  <a:pt x="0" y="4024"/>
                </a:moveTo>
                <a:lnTo>
                  <a:pt x="285" y="4124"/>
                </a:lnTo>
                <a:lnTo>
                  <a:pt x="577" y="4211"/>
                </a:lnTo>
                <a:lnTo>
                  <a:pt x="877" y="4286"/>
                </a:lnTo>
                <a:lnTo>
                  <a:pt x="1185" y="4349"/>
                </a:lnTo>
                <a:lnTo>
                  <a:pt x="1499" y="4398"/>
                </a:lnTo>
                <a:lnTo>
                  <a:pt x="1819" y="4435"/>
                </a:lnTo>
                <a:lnTo>
                  <a:pt x="2144" y="4456"/>
                </a:lnTo>
                <a:lnTo>
                  <a:pt x="2474" y="4464"/>
                </a:lnTo>
                <a:lnTo>
                  <a:pt x="2765" y="4458"/>
                </a:lnTo>
                <a:lnTo>
                  <a:pt x="3054" y="4441"/>
                </a:lnTo>
                <a:lnTo>
                  <a:pt x="3337" y="4413"/>
                </a:lnTo>
                <a:lnTo>
                  <a:pt x="3617" y="4375"/>
                </a:lnTo>
                <a:lnTo>
                  <a:pt x="3891" y="4325"/>
                </a:lnTo>
                <a:lnTo>
                  <a:pt x="4161" y="4266"/>
                </a:lnTo>
                <a:lnTo>
                  <a:pt x="4424" y="4197"/>
                </a:lnTo>
                <a:lnTo>
                  <a:pt x="4682" y="4117"/>
                </a:lnTo>
                <a:lnTo>
                  <a:pt x="4934" y="4029"/>
                </a:lnTo>
                <a:lnTo>
                  <a:pt x="5179" y="3932"/>
                </a:lnTo>
                <a:lnTo>
                  <a:pt x="5417" y="3825"/>
                </a:lnTo>
                <a:lnTo>
                  <a:pt x="5647" y="3711"/>
                </a:lnTo>
                <a:lnTo>
                  <a:pt x="5871" y="3587"/>
                </a:lnTo>
                <a:lnTo>
                  <a:pt x="6086" y="3457"/>
                </a:lnTo>
                <a:lnTo>
                  <a:pt x="6293" y="3318"/>
                </a:lnTo>
                <a:lnTo>
                  <a:pt x="6491" y="3172"/>
                </a:lnTo>
                <a:lnTo>
                  <a:pt x="2474" y="0"/>
                </a:lnTo>
                <a:lnTo>
                  <a:pt x="0" y="4024"/>
                </a:lnTo>
              </a:path>
            </a:pathLst>
          </a:custGeom>
          <a:noFill/>
          <a:ln w="20638">
            <a:solidFill>
              <a:srgbClr val="000000"/>
            </a:solidFill>
            <a:prstDash val="solid"/>
            <a:round/>
            <a:headEnd/>
            <a:tailEnd/>
          </a:ln>
        </p:spPr>
        <p:txBody>
          <a:bodyPr/>
          <a:lstStyle/>
          <a:p>
            <a:endParaRPr lang="en-IN"/>
          </a:p>
        </p:txBody>
      </p:sp>
      <p:sp>
        <p:nvSpPr>
          <p:cNvPr id="20486" name="Freeform 6"/>
          <p:cNvSpPr>
            <a:spLocks/>
          </p:cNvSpPr>
          <p:nvPr/>
        </p:nvSpPr>
        <p:spPr bwMode="auto">
          <a:xfrm>
            <a:off x="4625975" y="2362200"/>
            <a:ext cx="1974850" cy="1038225"/>
          </a:xfrm>
          <a:custGeom>
            <a:avLst/>
            <a:gdLst>
              <a:gd name="T0" fmla="*/ 1974850 w 4975"/>
              <a:gd name="T1" fmla="*/ 1038225 h 1963"/>
              <a:gd name="T2" fmla="*/ 1970087 w 4975"/>
              <a:gd name="T3" fmla="*/ 897010 h 1963"/>
              <a:gd name="T4" fmla="*/ 1956590 w 4975"/>
              <a:gd name="T5" fmla="*/ 758967 h 1963"/>
              <a:gd name="T6" fmla="*/ 1934361 w 4975"/>
              <a:gd name="T7" fmla="*/ 623041 h 1963"/>
              <a:gd name="T8" fmla="*/ 1904192 w 4975"/>
              <a:gd name="T9" fmla="*/ 490817 h 1963"/>
              <a:gd name="T10" fmla="*/ 1865687 w 4975"/>
              <a:gd name="T11" fmla="*/ 361766 h 1963"/>
              <a:gd name="T12" fmla="*/ 1819641 w 4975"/>
              <a:gd name="T13" fmla="*/ 237475 h 1963"/>
              <a:gd name="T14" fmla="*/ 1765655 w 4975"/>
              <a:gd name="T15" fmla="*/ 116357 h 1963"/>
              <a:gd name="T16" fmla="*/ 1704921 w 4975"/>
              <a:gd name="T17" fmla="*/ 0 h 1963"/>
              <a:gd name="T18" fmla="*/ 0 w 4975"/>
              <a:gd name="T19" fmla="*/ 1038225 h 1963"/>
              <a:gd name="T20" fmla="*/ 1974850 w 4975"/>
              <a:gd name="T21" fmla="*/ 1038225 h 196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975"/>
              <a:gd name="T34" fmla="*/ 0 h 1963"/>
              <a:gd name="T35" fmla="*/ 4975 w 4975"/>
              <a:gd name="T36" fmla="*/ 1963 h 196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975" h="1963">
                <a:moveTo>
                  <a:pt x="4975" y="1963"/>
                </a:moveTo>
                <a:lnTo>
                  <a:pt x="4963" y="1696"/>
                </a:lnTo>
                <a:lnTo>
                  <a:pt x="4929" y="1435"/>
                </a:lnTo>
                <a:lnTo>
                  <a:pt x="4873" y="1178"/>
                </a:lnTo>
                <a:lnTo>
                  <a:pt x="4797" y="928"/>
                </a:lnTo>
                <a:lnTo>
                  <a:pt x="4700" y="684"/>
                </a:lnTo>
                <a:lnTo>
                  <a:pt x="4584" y="449"/>
                </a:lnTo>
                <a:lnTo>
                  <a:pt x="4448" y="220"/>
                </a:lnTo>
                <a:lnTo>
                  <a:pt x="4295" y="0"/>
                </a:lnTo>
                <a:lnTo>
                  <a:pt x="0" y="1963"/>
                </a:lnTo>
                <a:lnTo>
                  <a:pt x="4975" y="1963"/>
                </a:lnTo>
                <a:close/>
              </a:path>
            </a:pathLst>
          </a:custGeom>
          <a:solidFill>
            <a:srgbClr val="80FF80"/>
          </a:solidFill>
          <a:ln w="9525">
            <a:noFill/>
            <a:round/>
            <a:headEnd/>
            <a:tailEnd/>
          </a:ln>
        </p:spPr>
        <p:txBody>
          <a:bodyPr/>
          <a:lstStyle/>
          <a:p>
            <a:endParaRPr lang="en-IN"/>
          </a:p>
        </p:txBody>
      </p:sp>
      <p:sp>
        <p:nvSpPr>
          <p:cNvPr id="20487" name="Freeform 7"/>
          <p:cNvSpPr>
            <a:spLocks/>
          </p:cNvSpPr>
          <p:nvPr/>
        </p:nvSpPr>
        <p:spPr bwMode="auto">
          <a:xfrm>
            <a:off x="4625975" y="2362200"/>
            <a:ext cx="1974850" cy="1038225"/>
          </a:xfrm>
          <a:custGeom>
            <a:avLst/>
            <a:gdLst>
              <a:gd name="T0" fmla="*/ 1974850 w 4975"/>
              <a:gd name="T1" fmla="*/ 1038225 h 1963"/>
              <a:gd name="T2" fmla="*/ 1970087 w 4975"/>
              <a:gd name="T3" fmla="*/ 897010 h 1963"/>
              <a:gd name="T4" fmla="*/ 1956590 w 4975"/>
              <a:gd name="T5" fmla="*/ 758967 h 1963"/>
              <a:gd name="T6" fmla="*/ 1934361 w 4975"/>
              <a:gd name="T7" fmla="*/ 623041 h 1963"/>
              <a:gd name="T8" fmla="*/ 1904192 w 4975"/>
              <a:gd name="T9" fmla="*/ 490817 h 1963"/>
              <a:gd name="T10" fmla="*/ 1865687 w 4975"/>
              <a:gd name="T11" fmla="*/ 361766 h 1963"/>
              <a:gd name="T12" fmla="*/ 1819641 w 4975"/>
              <a:gd name="T13" fmla="*/ 237475 h 1963"/>
              <a:gd name="T14" fmla="*/ 1765655 w 4975"/>
              <a:gd name="T15" fmla="*/ 116357 h 1963"/>
              <a:gd name="T16" fmla="*/ 1704921 w 4975"/>
              <a:gd name="T17" fmla="*/ 0 h 1963"/>
              <a:gd name="T18" fmla="*/ 0 w 4975"/>
              <a:gd name="T19" fmla="*/ 1038225 h 1963"/>
              <a:gd name="T20" fmla="*/ 1974850 w 4975"/>
              <a:gd name="T21" fmla="*/ 1038225 h 1963"/>
              <a:gd name="T22" fmla="*/ 1974850 w 4975"/>
              <a:gd name="T23" fmla="*/ 1038225 h 1963"/>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975"/>
              <a:gd name="T37" fmla="*/ 0 h 1963"/>
              <a:gd name="T38" fmla="*/ 4975 w 4975"/>
              <a:gd name="T39" fmla="*/ 1963 h 1963"/>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975" h="1963">
                <a:moveTo>
                  <a:pt x="4975" y="1963"/>
                </a:moveTo>
                <a:lnTo>
                  <a:pt x="4963" y="1696"/>
                </a:lnTo>
                <a:lnTo>
                  <a:pt x="4929" y="1435"/>
                </a:lnTo>
                <a:lnTo>
                  <a:pt x="4873" y="1178"/>
                </a:lnTo>
                <a:lnTo>
                  <a:pt x="4797" y="928"/>
                </a:lnTo>
                <a:lnTo>
                  <a:pt x="4700" y="684"/>
                </a:lnTo>
                <a:lnTo>
                  <a:pt x="4584" y="449"/>
                </a:lnTo>
                <a:lnTo>
                  <a:pt x="4448" y="220"/>
                </a:lnTo>
                <a:lnTo>
                  <a:pt x="4295" y="0"/>
                </a:lnTo>
                <a:lnTo>
                  <a:pt x="0" y="1963"/>
                </a:lnTo>
                <a:lnTo>
                  <a:pt x="4975" y="1963"/>
                </a:lnTo>
              </a:path>
            </a:pathLst>
          </a:custGeom>
          <a:noFill/>
          <a:ln w="20638">
            <a:solidFill>
              <a:srgbClr val="000000"/>
            </a:solidFill>
            <a:prstDash val="solid"/>
            <a:round/>
            <a:headEnd/>
            <a:tailEnd/>
          </a:ln>
        </p:spPr>
        <p:txBody>
          <a:bodyPr/>
          <a:lstStyle/>
          <a:p>
            <a:endParaRPr lang="en-IN"/>
          </a:p>
        </p:txBody>
      </p:sp>
      <p:sp>
        <p:nvSpPr>
          <p:cNvPr id="20488" name="Freeform 8"/>
          <p:cNvSpPr>
            <a:spLocks/>
          </p:cNvSpPr>
          <p:nvPr/>
        </p:nvSpPr>
        <p:spPr bwMode="auto">
          <a:xfrm>
            <a:off x="4625975" y="1624013"/>
            <a:ext cx="1704975" cy="1776412"/>
          </a:xfrm>
          <a:custGeom>
            <a:avLst/>
            <a:gdLst>
              <a:gd name="T0" fmla="*/ 1704975 w 4295"/>
              <a:gd name="T1" fmla="*/ 737968 h 3358"/>
              <a:gd name="T2" fmla="*/ 1637094 w 4295"/>
              <a:gd name="T3" fmla="*/ 625818 h 3358"/>
              <a:gd name="T4" fmla="*/ 1563654 w 4295"/>
              <a:gd name="T5" fmla="*/ 518958 h 3358"/>
              <a:gd name="T6" fmla="*/ 1483070 w 4295"/>
              <a:gd name="T7" fmla="*/ 416859 h 3358"/>
              <a:gd name="T8" fmla="*/ 1396134 w 4295"/>
              <a:gd name="T9" fmla="*/ 321108 h 3358"/>
              <a:gd name="T10" fmla="*/ 1304435 w 4295"/>
              <a:gd name="T11" fmla="*/ 231177 h 3358"/>
              <a:gd name="T12" fmla="*/ 1206384 w 4295"/>
              <a:gd name="T13" fmla="*/ 147594 h 3358"/>
              <a:gd name="T14" fmla="*/ 1103966 w 4295"/>
              <a:gd name="T15" fmla="*/ 70358 h 3358"/>
              <a:gd name="T16" fmla="*/ 996785 w 4295"/>
              <a:gd name="T17" fmla="*/ 0 h 3358"/>
              <a:gd name="T18" fmla="*/ 0 w 4295"/>
              <a:gd name="T19" fmla="*/ 1776412 h 3358"/>
              <a:gd name="T20" fmla="*/ 1704975 w 4295"/>
              <a:gd name="T21" fmla="*/ 737968 h 335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4295"/>
              <a:gd name="T34" fmla="*/ 0 h 3358"/>
              <a:gd name="T35" fmla="*/ 4295 w 4295"/>
              <a:gd name="T36" fmla="*/ 3358 h 335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4295" h="3358">
                <a:moveTo>
                  <a:pt x="4295" y="1395"/>
                </a:moveTo>
                <a:lnTo>
                  <a:pt x="4124" y="1183"/>
                </a:lnTo>
                <a:lnTo>
                  <a:pt x="3939" y="981"/>
                </a:lnTo>
                <a:lnTo>
                  <a:pt x="3736" y="788"/>
                </a:lnTo>
                <a:lnTo>
                  <a:pt x="3517" y="607"/>
                </a:lnTo>
                <a:lnTo>
                  <a:pt x="3286" y="437"/>
                </a:lnTo>
                <a:lnTo>
                  <a:pt x="3039" y="279"/>
                </a:lnTo>
                <a:lnTo>
                  <a:pt x="2781" y="133"/>
                </a:lnTo>
                <a:lnTo>
                  <a:pt x="2511" y="0"/>
                </a:lnTo>
                <a:lnTo>
                  <a:pt x="0" y="3358"/>
                </a:lnTo>
                <a:lnTo>
                  <a:pt x="4295" y="1395"/>
                </a:lnTo>
                <a:close/>
              </a:path>
            </a:pathLst>
          </a:custGeom>
          <a:solidFill>
            <a:srgbClr val="DFDFDF"/>
          </a:solidFill>
          <a:ln w="9525">
            <a:noFill/>
            <a:round/>
            <a:headEnd/>
            <a:tailEnd/>
          </a:ln>
        </p:spPr>
        <p:txBody>
          <a:bodyPr/>
          <a:lstStyle/>
          <a:p>
            <a:endParaRPr lang="en-IN"/>
          </a:p>
        </p:txBody>
      </p:sp>
      <p:sp>
        <p:nvSpPr>
          <p:cNvPr id="20489" name="Freeform 9"/>
          <p:cNvSpPr>
            <a:spLocks/>
          </p:cNvSpPr>
          <p:nvPr/>
        </p:nvSpPr>
        <p:spPr bwMode="auto">
          <a:xfrm>
            <a:off x="4625975" y="1624013"/>
            <a:ext cx="1704975" cy="1776412"/>
          </a:xfrm>
          <a:custGeom>
            <a:avLst/>
            <a:gdLst>
              <a:gd name="T0" fmla="*/ 1704975 w 4295"/>
              <a:gd name="T1" fmla="*/ 737968 h 3358"/>
              <a:gd name="T2" fmla="*/ 1637094 w 4295"/>
              <a:gd name="T3" fmla="*/ 625818 h 3358"/>
              <a:gd name="T4" fmla="*/ 1563654 w 4295"/>
              <a:gd name="T5" fmla="*/ 518958 h 3358"/>
              <a:gd name="T6" fmla="*/ 1483070 w 4295"/>
              <a:gd name="T7" fmla="*/ 416859 h 3358"/>
              <a:gd name="T8" fmla="*/ 1396134 w 4295"/>
              <a:gd name="T9" fmla="*/ 321108 h 3358"/>
              <a:gd name="T10" fmla="*/ 1304435 w 4295"/>
              <a:gd name="T11" fmla="*/ 231177 h 3358"/>
              <a:gd name="T12" fmla="*/ 1206384 w 4295"/>
              <a:gd name="T13" fmla="*/ 147594 h 3358"/>
              <a:gd name="T14" fmla="*/ 1103966 w 4295"/>
              <a:gd name="T15" fmla="*/ 70358 h 3358"/>
              <a:gd name="T16" fmla="*/ 996785 w 4295"/>
              <a:gd name="T17" fmla="*/ 0 h 3358"/>
              <a:gd name="T18" fmla="*/ 0 w 4295"/>
              <a:gd name="T19" fmla="*/ 1776412 h 3358"/>
              <a:gd name="T20" fmla="*/ 1704975 w 4295"/>
              <a:gd name="T21" fmla="*/ 737968 h 3358"/>
              <a:gd name="T22" fmla="*/ 1704975 w 4295"/>
              <a:gd name="T23" fmla="*/ 737968 h 3358"/>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4295"/>
              <a:gd name="T37" fmla="*/ 0 h 3358"/>
              <a:gd name="T38" fmla="*/ 4295 w 4295"/>
              <a:gd name="T39" fmla="*/ 3358 h 3358"/>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4295" h="3358">
                <a:moveTo>
                  <a:pt x="4295" y="1395"/>
                </a:moveTo>
                <a:lnTo>
                  <a:pt x="4124" y="1183"/>
                </a:lnTo>
                <a:lnTo>
                  <a:pt x="3939" y="981"/>
                </a:lnTo>
                <a:lnTo>
                  <a:pt x="3736" y="788"/>
                </a:lnTo>
                <a:lnTo>
                  <a:pt x="3517" y="607"/>
                </a:lnTo>
                <a:lnTo>
                  <a:pt x="3286" y="437"/>
                </a:lnTo>
                <a:lnTo>
                  <a:pt x="3039" y="279"/>
                </a:lnTo>
                <a:lnTo>
                  <a:pt x="2781" y="133"/>
                </a:lnTo>
                <a:lnTo>
                  <a:pt x="2511" y="0"/>
                </a:lnTo>
                <a:lnTo>
                  <a:pt x="0" y="3358"/>
                </a:lnTo>
                <a:lnTo>
                  <a:pt x="4295" y="1395"/>
                </a:lnTo>
              </a:path>
            </a:pathLst>
          </a:custGeom>
          <a:noFill/>
          <a:ln w="20638">
            <a:solidFill>
              <a:srgbClr val="000000"/>
            </a:solidFill>
            <a:prstDash val="solid"/>
            <a:round/>
            <a:headEnd/>
            <a:tailEnd/>
          </a:ln>
        </p:spPr>
        <p:txBody>
          <a:bodyPr/>
          <a:lstStyle/>
          <a:p>
            <a:endParaRPr lang="en-IN"/>
          </a:p>
        </p:txBody>
      </p:sp>
      <p:sp>
        <p:nvSpPr>
          <p:cNvPr id="20490" name="Freeform 10"/>
          <p:cNvSpPr>
            <a:spLocks/>
          </p:cNvSpPr>
          <p:nvPr/>
        </p:nvSpPr>
        <p:spPr bwMode="auto">
          <a:xfrm>
            <a:off x="4625975" y="1343025"/>
            <a:ext cx="996950" cy="2057400"/>
          </a:xfrm>
          <a:custGeom>
            <a:avLst/>
            <a:gdLst>
              <a:gd name="T0" fmla="*/ 996950 w 2511"/>
              <a:gd name="T1" fmla="*/ 280915 h 3889"/>
              <a:gd name="T2" fmla="*/ 884590 w 2511"/>
              <a:gd name="T3" fmla="*/ 217432 h 3889"/>
              <a:gd name="T4" fmla="*/ 768656 w 2511"/>
              <a:gd name="T5" fmla="*/ 161883 h 3889"/>
              <a:gd name="T6" fmla="*/ 648752 w 2511"/>
              <a:gd name="T7" fmla="*/ 113213 h 3889"/>
              <a:gd name="T8" fmla="*/ 524878 w 2511"/>
              <a:gd name="T9" fmla="*/ 73535 h 3889"/>
              <a:gd name="T10" fmla="*/ 397827 w 2511"/>
              <a:gd name="T11" fmla="*/ 41264 h 3889"/>
              <a:gd name="T12" fmla="*/ 267997 w 2511"/>
              <a:gd name="T13" fmla="*/ 18516 h 3889"/>
              <a:gd name="T14" fmla="*/ 134991 w 2511"/>
              <a:gd name="T15" fmla="*/ 4232 h 3889"/>
              <a:gd name="T16" fmla="*/ 0 w 2511"/>
              <a:gd name="T17" fmla="*/ 0 h 3889"/>
              <a:gd name="T18" fmla="*/ 0 w 2511"/>
              <a:gd name="T19" fmla="*/ 2057400 h 3889"/>
              <a:gd name="T20" fmla="*/ 996950 w 2511"/>
              <a:gd name="T21" fmla="*/ 280915 h 388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511"/>
              <a:gd name="T34" fmla="*/ 0 h 3889"/>
              <a:gd name="T35" fmla="*/ 2511 w 2511"/>
              <a:gd name="T36" fmla="*/ 3889 h 388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511" h="3889">
                <a:moveTo>
                  <a:pt x="2511" y="531"/>
                </a:moveTo>
                <a:lnTo>
                  <a:pt x="2228" y="411"/>
                </a:lnTo>
                <a:lnTo>
                  <a:pt x="1936" y="306"/>
                </a:lnTo>
                <a:lnTo>
                  <a:pt x="1634" y="214"/>
                </a:lnTo>
                <a:lnTo>
                  <a:pt x="1322" y="139"/>
                </a:lnTo>
                <a:lnTo>
                  <a:pt x="1002" y="78"/>
                </a:lnTo>
                <a:lnTo>
                  <a:pt x="675" y="35"/>
                </a:lnTo>
                <a:lnTo>
                  <a:pt x="340" y="8"/>
                </a:lnTo>
                <a:lnTo>
                  <a:pt x="0" y="0"/>
                </a:lnTo>
                <a:lnTo>
                  <a:pt x="0" y="3889"/>
                </a:lnTo>
                <a:lnTo>
                  <a:pt x="2511" y="531"/>
                </a:lnTo>
                <a:close/>
              </a:path>
            </a:pathLst>
          </a:custGeom>
          <a:solidFill>
            <a:srgbClr val="FFFFAF"/>
          </a:solidFill>
          <a:ln w="9525">
            <a:noFill/>
            <a:round/>
            <a:headEnd/>
            <a:tailEnd/>
          </a:ln>
        </p:spPr>
        <p:txBody>
          <a:bodyPr/>
          <a:lstStyle/>
          <a:p>
            <a:endParaRPr lang="en-IN"/>
          </a:p>
        </p:txBody>
      </p:sp>
      <p:sp>
        <p:nvSpPr>
          <p:cNvPr id="20491" name="Freeform 11"/>
          <p:cNvSpPr>
            <a:spLocks/>
          </p:cNvSpPr>
          <p:nvPr/>
        </p:nvSpPr>
        <p:spPr bwMode="auto">
          <a:xfrm>
            <a:off x="4625975" y="1343025"/>
            <a:ext cx="996950" cy="2057400"/>
          </a:xfrm>
          <a:custGeom>
            <a:avLst/>
            <a:gdLst>
              <a:gd name="T0" fmla="*/ 996950 w 2511"/>
              <a:gd name="T1" fmla="*/ 280915 h 3889"/>
              <a:gd name="T2" fmla="*/ 884590 w 2511"/>
              <a:gd name="T3" fmla="*/ 217432 h 3889"/>
              <a:gd name="T4" fmla="*/ 768656 w 2511"/>
              <a:gd name="T5" fmla="*/ 161883 h 3889"/>
              <a:gd name="T6" fmla="*/ 648752 w 2511"/>
              <a:gd name="T7" fmla="*/ 113213 h 3889"/>
              <a:gd name="T8" fmla="*/ 524878 w 2511"/>
              <a:gd name="T9" fmla="*/ 73535 h 3889"/>
              <a:gd name="T10" fmla="*/ 397827 w 2511"/>
              <a:gd name="T11" fmla="*/ 41264 h 3889"/>
              <a:gd name="T12" fmla="*/ 267997 w 2511"/>
              <a:gd name="T13" fmla="*/ 18516 h 3889"/>
              <a:gd name="T14" fmla="*/ 134991 w 2511"/>
              <a:gd name="T15" fmla="*/ 4232 h 3889"/>
              <a:gd name="T16" fmla="*/ 0 w 2511"/>
              <a:gd name="T17" fmla="*/ 0 h 3889"/>
              <a:gd name="T18" fmla="*/ 0 w 2511"/>
              <a:gd name="T19" fmla="*/ 2057400 h 3889"/>
              <a:gd name="T20" fmla="*/ 996950 w 2511"/>
              <a:gd name="T21" fmla="*/ 280915 h 3889"/>
              <a:gd name="T22" fmla="*/ 996950 w 2511"/>
              <a:gd name="T23" fmla="*/ 280915 h 3889"/>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511"/>
              <a:gd name="T37" fmla="*/ 0 h 3889"/>
              <a:gd name="T38" fmla="*/ 2511 w 2511"/>
              <a:gd name="T39" fmla="*/ 3889 h 3889"/>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511" h="3889">
                <a:moveTo>
                  <a:pt x="2511" y="531"/>
                </a:moveTo>
                <a:lnTo>
                  <a:pt x="2228" y="411"/>
                </a:lnTo>
                <a:lnTo>
                  <a:pt x="1936" y="306"/>
                </a:lnTo>
                <a:lnTo>
                  <a:pt x="1634" y="214"/>
                </a:lnTo>
                <a:lnTo>
                  <a:pt x="1322" y="139"/>
                </a:lnTo>
                <a:lnTo>
                  <a:pt x="1002" y="78"/>
                </a:lnTo>
                <a:lnTo>
                  <a:pt x="675" y="35"/>
                </a:lnTo>
                <a:lnTo>
                  <a:pt x="340" y="8"/>
                </a:lnTo>
                <a:lnTo>
                  <a:pt x="0" y="0"/>
                </a:lnTo>
                <a:lnTo>
                  <a:pt x="0" y="3889"/>
                </a:lnTo>
                <a:lnTo>
                  <a:pt x="2511" y="531"/>
                </a:lnTo>
              </a:path>
            </a:pathLst>
          </a:custGeom>
          <a:noFill/>
          <a:ln w="20638">
            <a:solidFill>
              <a:srgbClr val="000000"/>
            </a:solidFill>
            <a:prstDash val="solid"/>
            <a:round/>
            <a:headEnd/>
            <a:tailEnd/>
          </a:ln>
        </p:spPr>
        <p:txBody>
          <a:bodyPr/>
          <a:lstStyle/>
          <a:p>
            <a:endParaRPr lang="en-IN"/>
          </a:p>
        </p:txBody>
      </p:sp>
      <p:sp>
        <p:nvSpPr>
          <p:cNvPr id="20492" name="Freeform 12"/>
          <p:cNvSpPr>
            <a:spLocks/>
          </p:cNvSpPr>
          <p:nvPr/>
        </p:nvSpPr>
        <p:spPr bwMode="auto">
          <a:xfrm>
            <a:off x="3124200" y="1371600"/>
            <a:ext cx="1509713" cy="2057400"/>
          </a:xfrm>
          <a:custGeom>
            <a:avLst/>
            <a:gdLst>
              <a:gd name="T0" fmla="*/ 1509713 w 3803"/>
              <a:gd name="T1" fmla="*/ 0 h 3889"/>
              <a:gd name="T2" fmla="*/ 1396971 w 3803"/>
              <a:gd name="T3" fmla="*/ 3174 h 3889"/>
              <a:gd name="T4" fmla="*/ 1285817 w 3803"/>
              <a:gd name="T5" fmla="*/ 13226 h 3889"/>
              <a:gd name="T6" fmla="*/ 1176250 w 3803"/>
              <a:gd name="T7" fmla="*/ 28568 h 3889"/>
              <a:gd name="T8" fmla="*/ 1068669 w 3803"/>
              <a:gd name="T9" fmla="*/ 51316 h 3889"/>
              <a:gd name="T10" fmla="*/ 963866 w 3803"/>
              <a:gd name="T11" fmla="*/ 79355 h 3889"/>
              <a:gd name="T12" fmla="*/ 861446 w 3803"/>
              <a:gd name="T13" fmla="*/ 113213 h 3889"/>
              <a:gd name="T14" fmla="*/ 761010 w 3803"/>
              <a:gd name="T15" fmla="*/ 152890 h 3889"/>
              <a:gd name="T16" fmla="*/ 663353 w 3803"/>
              <a:gd name="T17" fmla="*/ 197328 h 3889"/>
              <a:gd name="T18" fmla="*/ 568475 w 3803"/>
              <a:gd name="T19" fmla="*/ 247586 h 3889"/>
              <a:gd name="T20" fmla="*/ 476375 w 3803"/>
              <a:gd name="T21" fmla="*/ 303135 h 3889"/>
              <a:gd name="T22" fmla="*/ 388246 w 3803"/>
              <a:gd name="T23" fmla="*/ 363444 h 3889"/>
              <a:gd name="T24" fmla="*/ 302895 w 3803"/>
              <a:gd name="T25" fmla="*/ 428515 h 3889"/>
              <a:gd name="T26" fmla="*/ 221515 w 3803"/>
              <a:gd name="T27" fmla="*/ 497818 h 3889"/>
              <a:gd name="T28" fmla="*/ 143707 w 3803"/>
              <a:gd name="T29" fmla="*/ 571882 h 3889"/>
              <a:gd name="T30" fmla="*/ 69471 w 3803"/>
              <a:gd name="T31" fmla="*/ 649650 h 3889"/>
              <a:gd name="T32" fmla="*/ 0 w 3803"/>
              <a:gd name="T33" fmla="*/ 731649 h 3889"/>
              <a:gd name="T34" fmla="*/ 1509713 w 3803"/>
              <a:gd name="T35" fmla="*/ 2057400 h 3889"/>
              <a:gd name="T36" fmla="*/ 1509713 w 3803"/>
              <a:gd name="T37" fmla="*/ 0 h 38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803"/>
              <a:gd name="T58" fmla="*/ 0 h 3889"/>
              <a:gd name="T59" fmla="*/ 3803 w 3803"/>
              <a:gd name="T60" fmla="*/ 3889 h 38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803" h="3889">
                <a:moveTo>
                  <a:pt x="3803" y="0"/>
                </a:moveTo>
                <a:lnTo>
                  <a:pt x="3519" y="6"/>
                </a:lnTo>
                <a:lnTo>
                  <a:pt x="3239" y="25"/>
                </a:lnTo>
                <a:lnTo>
                  <a:pt x="2963" y="54"/>
                </a:lnTo>
                <a:lnTo>
                  <a:pt x="2692" y="97"/>
                </a:lnTo>
                <a:lnTo>
                  <a:pt x="2428" y="150"/>
                </a:lnTo>
                <a:lnTo>
                  <a:pt x="2170" y="214"/>
                </a:lnTo>
                <a:lnTo>
                  <a:pt x="1917" y="289"/>
                </a:lnTo>
                <a:lnTo>
                  <a:pt x="1671" y="373"/>
                </a:lnTo>
                <a:lnTo>
                  <a:pt x="1432" y="468"/>
                </a:lnTo>
                <a:lnTo>
                  <a:pt x="1200" y="573"/>
                </a:lnTo>
                <a:lnTo>
                  <a:pt x="978" y="687"/>
                </a:lnTo>
                <a:lnTo>
                  <a:pt x="763" y="810"/>
                </a:lnTo>
                <a:lnTo>
                  <a:pt x="558" y="941"/>
                </a:lnTo>
                <a:lnTo>
                  <a:pt x="362" y="1081"/>
                </a:lnTo>
                <a:lnTo>
                  <a:pt x="175" y="1228"/>
                </a:lnTo>
                <a:lnTo>
                  <a:pt x="0" y="1383"/>
                </a:lnTo>
                <a:lnTo>
                  <a:pt x="3803" y="3889"/>
                </a:lnTo>
                <a:lnTo>
                  <a:pt x="3803" y="0"/>
                </a:lnTo>
                <a:close/>
              </a:path>
            </a:pathLst>
          </a:custGeom>
          <a:solidFill>
            <a:srgbClr val="DFDFDF"/>
          </a:solidFill>
          <a:ln w="9525">
            <a:noFill/>
            <a:round/>
            <a:headEnd/>
            <a:tailEnd/>
          </a:ln>
        </p:spPr>
        <p:txBody>
          <a:bodyPr/>
          <a:lstStyle/>
          <a:p>
            <a:endParaRPr lang="en-IN"/>
          </a:p>
        </p:txBody>
      </p:sp>
      <p:sp>
        <p:nvSpPr>
          <p:cNvPr id="20493" name="Freeform 13"/>
          <p:cNvSpPr>
            <a:spLocks/>
          </p:cNvSpPr>
          <p:nvPr/>
        </p:nvSpPr>
        <p:spPr bwMode="auto">
          <a:xfrm>
            <a:off x="3116263" y="1343025"/>
            <a:ext cx="1509712" cy="2057400"/>
          </a:xfrm>
          <a:custGeom>
            <a:avLst/>
            <a:gdLst>
              <a:gd name="T0" fmla="*/ 1509712 w 3803"/>
              <a:gd name="T1" fmla="*/ 0 h 3889"/>
              <a:gd name="T2" fmla="*/ 1396970 w 3803"/>
              <a:gd name="T3" fmla="*/ 3174 h 3889"/>
              <a:gd name="T4" fmla="*/ 1285816 w 3803"/>
              <a:gd name="T5" fmla="*/ 13226 h 3889"/>
              <a:gd name="T6" fmla="*/ 1176250 w 3803"/>
              <a:gd name="T7" fmla="*/ 28568 h 3889"/>
              <a:gd name="T8" fmla="*/ 1068668 w 3803"/>
              <a:gd name="T9" fmla="*/ 51316 h 3889"/>
              <a:gd name="T10" fmla="*/ 963866 w 3803"/>
              <a:gd name="T11" fmla="*/ 79355 h 3889"/>
              <a:gd name="T12" fmla="*/ 861445 w 3803"/>
              <a:gd name="T13" fmla="*/ 113213 h 3889"/>
              <a:gd name="T14" fmla="*/ 761009 w 3803"/>
              <a:gd name="T15" fmla="*/ 152890 h 3889"/>
              <a:gd name="T16" fmla="*/ 663352 w 3803"/>
              <a:gd name="T17" fmla="*/ 197328 h 3889"/>
              <a:gd name="T18" fmla="*/ 568474 w 3803"/>
              <a:gd name="T19" fmla="*/ 247586 h 3889"/>
              <a:gd name="T20" fmla="*/ 476375 w 3803"/>
              <a:gd name="T21" fmla="*/ 303135 h 3889"/>
              <a:gd name="T22" fmla="*/ 388246 w 3803"/>
              <a:gd name="T23" fmla="*/ 363444 h 3889"/>
              <a:gd name="T24" fmla="*/ 302895 w 3803"/>
              <a:gd name="T25" fmla="*/ 428515 h 3889"/>
              <a:gd name="T26" fmla="*/ 221514 w 3803"/>
              <a:gd name="T27" fmla="*/ 497818 h 3889"/>
              <a:gd name="T28" fmla="*/ 143706 w 3803"/>
              <a:gd name="T29" fmla="*/ 571882 h 3889"/>
              <a:gd name="T30" fmla="*/ 69471 w 3803"/>
              <a:gd name="T31" fmla="*/ 649650 h 3889"/>
              <a:gd name="T32" fmla="*/ 0 w 3803"/>
              <a:gd name="T33" fmla="*/ 731649 h 3889"/>
              <a:gd name="T34" fmla="*/ 1509712 w 3803"/>
              <a:gd name="T35" fmla="*/ 2057400 h 3889"/>
              <a:gd name="T36" fmla="*/ 1509712 w 3803"/>
              <a:gd name="T37" fmla="*/ 0 h 3889"/>
              <a:gd name="T38" fmla="*/ 1509712 w 3803"/>
              <a:gd name="T39" fmla="*/ 0 h 38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803"/>
              <a:gd name="T61" fmla="*/ 0 h 3889"/>
              <a:gd name="T62" fmla="*/ 3803 w 3803"/>
              <a:gd name="T63" fmla="*/ 3889 h 388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803" h="3889">
                <a:moveTo>
                  <a:pt x="3803" y="0"/>
                </a:moveTo>
                <a:lnTo>
                  <a:pt x="3519" y="6"/>
                </a:lnTo>
                <a:lnTo>
                  <a:pt x="3239" y="25"/>
                </a:lnTo>
                <a:lnTo>
                  <a:pt x="2963" y="54"/>
                </a:lnTo>
                <a:lnTo>
                  <a:pt x="2692" y="97"/>
                </a:lnTo>
                <a:lnTo>
                  <a:pt x="2428" y="150"/>
                </a:lnTo>
                <a:lnTo>
                  <a:pt x="2170" y="214"/>
                </a:lnTo>
                <a:lnTo>
                  <a:pt x="1917" y="289"/>
                </a:lnTo>
                <a:lnTo>
                  <a:pt x="1671" y="373"/>
                </a:lnTo>
                <a:lnTo>
                  <a:pt x="1432" y="468"/>
                </a:lnTo>
                <a:lnTo>
                  <a:pt x="1200" y="573"/>
                </a:lnTo>
                <a:lnTo>
                  <a:pt x="978" y="687"/>
                </a:lnTo>
                <a:lnTo>
                  <a:pt x="763" y="810"/>
                </a:lnTo>
                <a:lnTo>
                  <a:pt x="558" y="941"/>
                </a:lnTo>
                <a:lnTo>
                  <a:pt x="362" y="1081"/>
                </a:lnTo>
                <a:lnTo>
                  <a:pt x="175" y="1228"/>
                </a:lnTo>
                <a:lnTo>
                  <a:pt x="0" y="1383"/>
                </a:lnTo>
                <a:lnTo>
                  <a:pt x="3803" y="3889"/>
                </a:lnTo>
                <a:lnTo>
                  <a:pt x="3803" y="0"/>
                </a:lnTo>
              </a:path>
            </a:pathLst>
          </a:custGeom>
          <a:noFill/>
          <a:ln w="20638">
            <a:solidFill>
              <a:srgbClr val="000000"/>
            </a:solidFill>
            <a:prstDash val="solid"/>
            <a:round/>
            <a:headEnd/>
            <a:tailEnd/>
          </a:ln>
        </p:spPr>
        <p:txBody>
          <a:bodyPr/>
          <a:lstStyle/>
          <a:p>
            <a:endParaRPr lang="en-IN"/>
          </a:p>
        </p:txBody>
      </p:sp>
      <p:sp>
        <p:nvSpPr>
          <p:cNvPr id="20494" name="Freeform 14"/>
          <p:cNvSpPr>
            <a:spLocks/>
          </p:cNvSpPr>
          <p:nvPr/>
        </p:nvSpPr>
        <p:spPr bwMode="auto">
          <a:xfrm>
            <a:off x="2652713" y="3400425"/>
            <a:ext cx="1973262" cy="1455738"/>
          </a:xfrm>
          <a:custGeom>
            <a:avLst/>
            <a:gdLst>
              <a:gd name="T0" fmla="*/ 0 w 4974"/>
              <a:gd name="T1" fmla="*/ 0 h 2750"/>
              <a:gd name="T2" fmla="*/ 1984 w 4974"/>
              <a:gd name="T3" fmla="*/ 105872 h 2750"/>
              <a:gd name="T4" fmla="*/ 9918 w 4974"/>
              <a:gd name="T5" fmla="*/ 210156 h 2750"/>
              <a:gd name="T6" fmla="*/ 22613 w 4974"/>
              <a:gd name="T7" fmla="*/ 313381 h 2750"/>
              <a:gd name="T8" fmla="*/ 39672 w 4974"/>
              <a:gd name="T9" fmla="*/ 414488 h 2750"/>
              <a:gd name="T10" fmla="*/ 61888 w 4974"/>
              <a:gd name="T11" fmla="*/ 514537 h 2750"/>
              <a:gd name="T12" fmla="*/ 88468 w 4974"/>
              <a:gd name="T13" fmla="*/ 611939 h 2750"/>
              <a:gd name="T14" fmla="*/ 119808 w 4974"/>
              <a:gd name="T15" fmla="*/ 707753 h 2750"/>
              <a:gd name="T16" fmla="*/ 154719 w 4974"/>
              <a:gd name="T17" fmla="*/ 801450 h 2750"/>
              <a:gd name="T18" fmla="*/ 194390 w 4974"/>
              <a:gd name="T19" fmla="*/ 892500 h 2750"/>
              <a:gd name="T20" fmla="*/ 237632 w 4974"/>
              <a:gd name="T21" fmla="*/ 981432 h 2750"/>
              <a:gd name="T22" fmla="*/ 285238 w 4974"/>
              <a:gd name="T23" fmla="*/ 1067188 h 2750"/>
              <a:gd name="T24" fmla="*/ 336811 w 4974"/>
              <a:gd name="T25" fmla="*/ 1150827 h 2750"/>
              <a:gd name="T26" fmla="*/ 391955 w 4974"/>
              <a:gd name="T27" fmla="*/ 1231290 h 2750"/>
              <a:gd name="T28" fmla="*/ 450272 w 4974"/>
              <a:gd name="T29" fmla="*/ 1309635 h 2750"/>
              <a:gd name="T30" fmla="*/ 512556 w 4974"/>
              <a:gd name="T31" fmla="*/ 1384275 h 2750"/>
              <a:gd name="T32" fmla="*/ 577617 w 4974"/>
              <a:gd name="T33" fmla="*/ 1455738 h 2750"/>
              <a:gd name="T34" fmla="*/ 1973262 w 4974"/>
              <a:gd name="T35" fmla="*/ 0 h 2750"/>
              <a:gd name="T36" fmla="*/ 0 w 4974"/>
              <a:gd name="T37" fmla="*/ 0 h 27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74"/>
              <a:gd name="T58" fmla="*/ 0 h 2750"/>
              <a:gd name="T59" fmla="*/ 4974 w 4974"/>
              <a:gd name="T60" fmla="*/ 2750 h 27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74" h="2750">
                <a:moveTo>
                  <a:pt x="0" y="0"/>
                </a:moveTo>
                <a:lnTo>
                  <a:pt x="5" y="200"/>
                </a:lnTo>
                <a:lnTo>
                  <a:pt x="25" y="397"/>
                </a:lnTo>
                <a:lnTo>
                  <a:pt x="57" y="592"/>
                </a:lnTo>
                <a:lnTo>
                  <a:pt x="100" y="783"/>
                </a:lnTo>
                <a:lnTo>
                  <a:pt x="156" y="972"/>
                </a:lnTo>
                <a:lnTo>
                  <a:pt x="223" y="1156"/>
                </a:lnTo>
                <a:lnTo>
                  <a:pt x="302" y="1337"/>
                </a:lnTo>
                <a:lnTo>
                  <a:pt x="390" y="1514"/>
                </a:lnTo>
                <a:lnTo>
                  <a:pt x="490" y="1686"/>
                </a:lnTo>
                <a:lnTo>
                  <a:pt x="599" y="1854"/>
                </a:lnTo>
                <a:lnTo>
                  <a:pt x="719" y="2016"/>
                </a:lnTo>
                <a:lnTo>
                  <a:pt x="849" y="2174"/>
                </a:lnTo>
                <a:lnTo>
                  <a:pt x="988" y="2326"/>
                </a:lnTo>
                <a:lnTo>
                  <a:pt x="1135" y="2474"/>
                </a:lnTo>
                <a:lnTo>
                  <a:pt x="1292" y="2615"/>
                </a:lnTo>
                <a:lnTo>
                  <a:pt x="1456" y="2750"/>
                </a:lnTo>
                <a:lnTo>
                  <a:pt x="4974" y="0"/>
                </a:lnTo>
                <a:lnTo>
                  <a:pt x="0" y="0"/>
                </a:lnTo>
                <a:close/>
              </a:path>
            </a:pathLst>
          </a:custGeom>
          <a:solidFill>
            <a:srgbClr val="80FF80"/>
          </a:solidFill>
          <a:ln w="9525">
            <a:noFill/>
            <a:round/>
            <a:headEnd/>
            <a:tailEnd/>
          </a:ln>
        </p:spPr>
        <p:txBody>
          <a:bodyPr/>
          <a:lstStyle/>
          <a:p>
            <a:endParaRPr lang="en-IN"/>
          </a:p>
        </p:txBody>
      </p:sp>
      <p:sp>
        <p:nvSpPr>
          <p:cNvPr id="20495" name="Freeform 15"/>
          <p:cNvSpPr>
            <a:spLocks/>
          </p:cNvSpPr>
          <p:nvPr/>
        </p:nvSpPr>
        <p:spPr bwMode="auto">
          <a:xfrm>
            <a:off x="2652713" y="3400425"/>
            <a:ext cx="1973262" cy="1455738"/>
          </a:xfrm>
          <a:custGeom>
            <a:avLst/>
            <a:gdLst>
              <a:gd name="T0" fmla="*/ 0 w 4974"/>
              <a:gd name="T1" fmla="*/ 0 h 2750"/>
              <a:gd name="T2" fmla="*/ 1984 w 4974"/>
              <a:gd name="T3" fmla="*/ 105872 h 2750"/>
              <a:gd name="T4" fmla="*/ 9918 w 4974"/>
              <a:gd name="T5" fmla="*/ 210156 h 2750"/>
              <a:gd name="T6" fmla="*/ 22613 w 4974"/>
              <a:gd name="T7" fmla="*/ 313381 h 2750"/>
              <a:gd name="T8" fmla="*/ 39672 w 4974"/>
              <a:gd name="T9" fmla="*/ 414488 h 2750"/>
              <a:gd name="T10" fmla="*/ 61888 w 4974"/>
              <a:gd name="T11" fmla="*/ 514537 h 2750"/>
              <a:gd name="T12" fmla="*/ 88468 w 4974"/>
              <a:gd name="T13" fmla="*/ 611939 h 2750"/>
              <a:gd name="T14" fmla="*/ 119808 w 4974"/>
              <a:gd name="T15" fmla="*/ 707753 h 2750"/>
              <a:gd name="T16" fmla="*/ 154719 w 4974"/>
              <a:gd name="T17" fmla="*/ 801450 h 2750"/>
              <a:gd name="T18" fmla="*/ 194390 w 4974"/>
              <a:gd name="T19" fmla="*/ 892500 h 2750"/>
              <a:gd name="T20" fmla="*/ 237632 w 4974"/>
              <a:gd name="T21" fmla="*/ 981432 h 2750"/>
              <a:gd name="T22" fmla="*/ 285238 w 4974"/>
              <a:gd name="T23" fmla="*/ 1067188 h 2750"/>
              <a:gd name="T24" fmla="*/ 336811 w 4974"/>
              <a:gd name="T25" fmla="*/ 1150827 h 2750"/>
              <a:gd name="T26" fmla="*/ 391955 w 4974"/>
              <a:gd name="T27" fmla="*/ 1231290 h 2750"/>
              <a:gd name="T28" fmla="*/ 450272 w 4974"/>
              <a:gd name="T29" fmla="*/ 1309635 h 2750"/>
              <a:gd name="T30" fmla="*/ 512556 w 4974"/>
              <a:gd name="T31" fmla="*/ 1384275 h 2750"/>
              <a:gd name="T32" fmla="*/ 577617 w 4974"/>
              <a:gd name="T33" fmla="*/ 1455738 h 2750"/>
              <a:gd name="T34" fmla="*/ 1973262 w 4974"/>
              <a:gd name="T35" fmla="*/ 0 h 2750"/>
              <a:gd name="T36" fmla="*/ 0 w 4974"/>
              <a:gd name="T37" fmla="*/ 0 h 2750"/>
              <a:gd name="T38" fmla="*/ 0 w 4974"/>
              <a:gd name="T39" fmla="*/ 0 h 27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974"/>
              <a:gd name="T61" fmla="*/ 0 h 2750"/>
              <a:gd name="T62" fmla="*/ 4974 w 4974"/>
              <a:gd name="T63" fmla="*/ 2750 h 275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974" h="2750">
                <a:moveTo>
                  <a:pt x="0" y="0"/>
                </a:moveTo>
                <a:lnTo>
                  <a:pt x="5" y="200"/>
                </a:lnTo>
                <a:lnTo>
                  <a:pt x="25" y="397"/>
                </a:lnTo>
                <a:lnTo>
                  <a:pt x="57" y="592"/>
                </a:lnTo>
                <a:lnTo>
                  <a:pt x="100" y="783"/>
                </a:lnTo>
                <a:lnTo>
                  <a:pt x="156" y="972"/>
                </a:lnTo>
                <a:lnTo>
                  <a:pt x="223" y="1156"/>
                </a:lnTo>
                <a:lnTo>
                  <a:pt x="302" y="1337"/>
                </a:lnTo>
                <a:lnTo>
                  <a:pt x="390" y="1514"/>
                </a:lnTo>
                <a:lnTo>
                  <a:pt x="490" y="1686"/>
                </a:lnTo>
                <a:lnTo>
                  <a:pt x="599" y="1854"/>
                </a:lnTo>
                <a:lnTo>
                  <a:pt x="719" y="2016"/>
                </a:lnTo>
                <a:lnTo>
                  <a:pt x="849" y="2174"/>
                </a:lnTo>
                <a:lnTo>
                  <a:pt x="988" y="2326"/>
                </a:lnTo>
                <a:lnTo>
                  <a:pt x="1135" y="2474"/>
                </a:lnTo>
                <a:lnTo>
                  <a:pt x="1292" y="2615"/>
                </a:lnTo>
                <a:lnTo>
                  <a:pt x="1456" y="2750"/>
                </a:lnTo>
                <a:lnTo>
                  <a:pt x="4974" y="0"/>
                </a:lnTo>
                <a:lnTo>
                  <a:pt x="0" y="0"/>
                </a:lnTo>
              </a:path>
            </a:pathLst>
          </a:custGeom>
          <a:noFill/>
          <a:ln w="20638">
            <a:solidFill>
              <a:srgbClr val="000000"/>
            </a:solidFill>
            <a:prstDash val="solid"/>
            <a:round/>
            <a:headEnd/>
            <a:tailEnd/>
          </a:ln>
        </p:spPr>
        <p:txBody>
          <a:bodyPr/>
          <a:lstStyle/>
          <a:p>
            <a:endParaRPr lang="en-IN"/>
          </a:p>
        </p:txBody>
      </p:sp>
      <p:sp>
        <p:nvSpPr>
          <p:cNvPr id="20496" name="Freeform 16"/>
          <p:cNvSpPr>
            <a:spLocks/>
          </p:cNvSpPr>
          <p:nvPr/>
        </p:nvSpPr>
        <p:spPr bwMode="auto">
          <a:xfrm>
            <a:off x="3252788" y="3400425"/>
            <a:ext cx="1395412" cy="2058988"/>
          </a:xfrm>
          <a:custGeom>
            <a:avLst/>
            <a:gdLst>
              <a:gd name="T0" fmla="*/ 0 w 3518"/>
              <a:gd name="T1" fmla="*/ 1455957 h 3889"/>
              <a:gd name="T2" fmla="*/ 68620 w 3518"/>
              <a:gd name="T3" fmla="*/ 1523725 h 3889"/>
              <a:gd name="T4" fmla="*/ 140017 w 3518"/>
              <a:gd name="T5" fmla="*/ 1588846 h 3889"/>
              <a:gd name="T6" fmla="*/ 214984 w 3518"/>
              <a:gd name="T7" fmla="*/ 1649732 h 3889"/>
              <a:gd name="T8" fmla="*/ 291934 w 3518"/>
              <a:gd name="T9" fmla="*/ 1706911 h 3889"/>
              <a:gd name="T10" fmla="*/ 372057 w 3518"/>
              <a:gd name="T11" fmla="*/ 1760914 h 3889"/>
              <a:gd name="T12" fmla="*/ 454560 w 3518"/>
              <a:gd name="T13" fmla="*/ 1810681 h 3889"/>
              <a:gd name="T14" fmla="*/ 539443 w 3518"/>
              <a:gd name="T15" fmla="*/ 1855684 h 3889"/>
              <a:gd name="T16" fmla="*/ 627499 w 3518"/>
              <a:gd name="T17" fmla="*/ 1896980 h 3889"/>
              <a:gd name="T18" fmla="*/ 716745 w 3518"/>
              <a:gd name="T19" fmla="*/ 1933511 h 3889"/>
              <a:gd name="T20" fmla="*/ 808768 w 3518"/>
              <a:gd name="T21" fmla="*/ 1966336 h 3889"/>
              <a:gd name="T22" fmla="*/ 901980 w 3518"/>
              <a:gd name="T23" fmla="*/ 1993867 h 3889"/>
              <a:gd name="T24" fmla="*/ 997573 w 3518"/>
              <a:gd name="T25" fmla="*/ 2017162 h 3889"/>
              <a:gd name="T26" fmla="*/ 1094752 w 3518"/>
              <a:gd name="T27" fmla="*/ 2035163 h 3889"/>
              <a:gd name="T28" fmla="*/ 1193518 w 3518"/>
              <a:gd name="T29" fmla="*/ 2047870 h 3889"/>
              <a:gd name="T30" fmla="*/ 1293870 w 3518"/>
              <a:gd name="T31" fmla="*/ 2056341 h 3889"/>
              <a:gd name="T32" fmla="*/ 1395412 w 3518"/>
              <a:gd name="T33" fmla="*/ 2058988 h 3889"/>
              <a:gd name="T34" fmla="*/ 1395412 w 3518"/>
              <a:gd name="T35" fmla="*/ 0 h 3889"/>
              <a:gd name="T36" fmla="*/ 0 w 3518"/>
              <a:gd name="T37" fmla="*/ 1455957 h 38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18"/>
              <a:gd name="T58" fmla="*/ 0 h 3889"/>
              <a:gd name="T59" fmla="*/ 3518 w 3518"/>
              <a:gd name="T60" fmla="*/ 3889 h 38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18" h="3889">
                <a:moveTo>
                  <a:pt x="0" y="2750"/>
                </a:moveTo>
                <a:lnTo>
                  <a:pt x="173" y="2878"/>
                </a:lnTo>
                <a:lnTo>
                  <a:pt x="353" y="3001"/>
                </a:lnTo>
                <a:lnTo>
                  <a:pt x="542" y="3116"/>
                </a:lnTo>
                <a:lnTo>
                  <a:pt x="736" y="3224"/>
                </a:lnTo>
                <a:lnTo>
                  <a:pt x="938" y="3326"/>
                </a:lnTo>
                <a:lnTo>
                  <a:pt x="1146" y="3420"/>
                </a:lnTo>
                <a:lnTo>
                  <a:pt x="1360" y="3505"/>
                </a:lnTo>
                <a:lnTo>
                  <a:pt x="1582" y="3583"/>
                </a:lnTo>
                <a:lnTo>
                  <a:pt x="1807" y="3652"/>
                </a:lnTo>
                <a:lnTo>
                  <a:pt x="2039" y="3714"/>
                </a:lnTo>
                <a:lnTo>
                  <a:pt x="2274" y="3766"/>
                </a:lnTo>
                <a:lnTo>
                  <a:pt x="2515" y="3810"/>
                </a:lnTo>
                <a:lnTo>
                  <a:pt x="2760" y="3844"/>
                </a:lnTo>
                <a:lnTo>
                  <a:pt x="3009" y="3868"/>
                </a:lnTo>
                <a:lnTo>
                  <a:pt x="3262" y="3884"/>
                </a:lnTo>
                <a:lnTo>
                  <a:pt x="3518" y="3889"/>
                </a:lnTo>
                <a:lnTo>
                  <a:pt x="3518" y="0"/>
                </a:lnTo>
                <a:lnTo>
                  <a:pt x="0" y="2750"/>
                </a:lnTo>
                <a:close/>
              </a:path>
            </a:pathLst>
          </a:custGeom>
          <a:solidFill>
            <a:srgbClr val="DFDFDF"/>
          </a:solidFill>
          <a:ln w="9525">
            <a:noFill/>
            <a:round/>
            <a:headEnd/>
            <a:tailEnd/>
          </a:ln>
        </p:spPr>
        <p:txBody>
          <a:bodyPr/>
          <a:lstStyle/>
          <a:p>
            <a:endParaRPr lang="en-IN"/>
          </a:p>
        </p:txBody>
      </p:sp>
      <p:sp>
        <p:nvSpPr>
          <p:cNvPr id="20497" name="Freeform 17"/>
          <p:cNvSpPr>
            <a:spLocks/>
          </p:cNvSpPr>
          <p:nvPr/>
        </p:nvSpPr>
        <p:spPr bwMode="auto">
          <a:xfrm>
            <a:off x="3230563" y="3400425"/>
            <a:ext cx="1395412" cy="2058988"/>
          </a:xfrm>
          <a:custGeom>
            <a:avLst/>
            <a:gdLst>
              <a:gd name="T0" fmla="*/ 0 w 3518"/>
              <a:gd name="T1" fmla="*/ 1455957 h 3889"/>
              <a:gd name="T2" fmla="*/ 68620 w 3518"/>
              <a:gd name="T3" fmla="*/ 1523725 h 3889"/>
              <a:gd name="T4" fmla="*/ 140017 w 3518"/>
              <a:gd name="T5" fmla="*/ 1588846 h 3889"/>
              <a:gd name="T6" fmla="*/ 214984 w 3518"/>
              <a:gd name="T7" fmla="*/ 1649732 h 3889"/>
              <a:gd name="T8" fmla="*/ 291934 w 3518"/>
              <a:gd name="T9" fmla="*/ 1706911 h 3889"/>
              <a:gd name="T10" fmla="*/ 372057 w 3518"/>
              <a:gd name="T11" fmla="*/ 1760914 h 3889"/>
              <a:gd name="T12" fmla="*/ 454560 w 3518"/>
              <a:gd name="T13" fmla="*/ 1810681 h 3889"/>
              <a:gd name="T14" fmla="*/ 539443 w 3518"/>
              <a:gd name="T15" fmla="*/ 1855684 h 3889"/>
              <a:gd name="T16" fmla="*/ 627499 w 3518"/>
              <a:gd name="T17" fmla="*/ 1896980 h 3889"/>
              <a:gd name="T18" fmla="*/ 716745 w 3518"/>
              <a:gd name="T19" fmla="*/ 1933511 h 3889"/>
              <a:gd name="T20" fmla="*/ 808768 w 3518"/>
              <a:gd name="T21" fmla="*/ 1966336 h 3889"/>
              <a:gd name="T22" fmla="*/ 901980 w 3518"/>
              <a:gd name="T23" fmla="*/ 1993867 h 3889"/>
              <a:gd name="T24" fmla="*/ 997573 w 3518"/>
              <a:gd name="T25" fmla="*/ 2017162 h 3889"/>
              <a:gd name="T26" fmla="*/ 1094752 w 3518"/>
              <a:gd name="T27" fmla="*/ 2035163 h 3889"/>
              <a:gd name="T28" fmla="*/ 1193518 w 3518"/>
              <a:gd name="T29" fmla="*/ 2047870 h 3889"/>
              <a:gd name="T30" fmla="*/ 1293870 w 3518"/>
              <a:gd name="T31" fmla="*/ 2056341 h 3889"/>
              <a:gd name="T32" fmla="*/ 1395412 w 3518"/>
              <a:gd name="T33" fmla="*/ 2058988 h 3889"/>
              <a:gd name="T34" fmla="*/ 1395412 w 3518"/>
              <a:gd name="T35" fmla="*/ 0 h 3889"/>
              <a:gd name="T36" fmla="*/ 0 w 3518"/>
              <a:gd name="T37" fmla="*/ 1455957 h 3889"/>
              <a:gd name="T38" fmla="*/ 0 w 3518"/>
              <a:gd name="T39" fmla="*/ 1455957 h 38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18"/>
              <a:gd name="T61" fmla="*/ 0 h 3889"/>
              <a:gd name="T62" fmla="*/ 3518 w 3518"/>
              <a:gd name="T63" fmla="*/ 3889 h 388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18" h="3889">
                <a:moveTo>
                  <a:pt x="0" y="2750"/>
                </a:moveTo>
                <a:lnTo>
                  <a:pt x="173" y="2878"/>
                </a:lnTo>
                <a:lnTo>
                  <a:pt x="353" y="3001"/>
                </a:lnTo>
                <a:lnTo>
                  <a:pt x="542" y="3116"/>
                </a:lnTo>
                <a:lnTo>
                  <a:pt x="736" y="3224"/>
                </a:lnTo>
                <a:lnTo>
                  <a:pt x="938" y="3326"/>
                </a:lnTo>
                <a:lnTo>
                  <a:pt x="1146" y="3420"/>
                </a:lnTo>
                <a:lnTo>
                  <a:pt x="1360" y="3505"/>
                </a:lnTo>
                <a:lnTo>
                  <a:pt x="1582" y="3583"/>
                </a:lnTo>
                <a:lnTo>
                  <a:pt x="1807" y="3652"/>
                </a:lnTo>
                <a:lnTo>
                  <a:pt x="2039" y="3714"/>
                </a:lnTo>
                <a:lnTo>
                  <a:pt x="2274" y="3766"/>
                </a:lnTo>
                <a:lnTo>
                  <a:pt x="2515" y="3810"/>
                </a:lnTo>
                <a:lnTo>
                  <a:pt x="2760" y="3844"/>
                </a:lnTo>
                <a:lnTo>
                  <a:pt x="3009" y="3868"/>
                </a:lnTo>
                <a:lnTo>
                  <a:pt x="3262" y="3884"/>
                </a:lnTo>
                <a:lnTo>
                  <a:pt x="3518" y="3889"/>
                </a:lnTo>
                <a:lnTo>
                  <a:pt x="3518" y="0"/>
                </a:lnTo>
                <a:lnTo>
                  <a:pt x="0" y="2750"/>
                </a:lnTo>
              </a:path>
            </a:pathLst>
          </a:custGeom>
          <a:noFill/>
          <a:ln w="20638">
            <a:solidFill>
              <a:srgbClr val="000000"/>
            </a:solidFill>
            <a:prstDash val="solid"/>
            <a:round/>
            <a:headEnd/>
            <a:tailEnd/>
          </a:ln>
        </p:spPr>
        <p:txBody>
          <a:bodyPr/>
          <a:lstStyle/>
          <a:p>
            <a:endParaRPr lang="en-IN"/>
          </a:p>
        </p:txBody>
      </p:sp>
      <p:sp>
        <p:nvSpPr>
          <p:cNvPr id="20498" name="Freeform 18"/>
          <p:cNvSpPr>
            <a:spLocks/>
          </p:cNvSpPr>
          <p:nvPr/>
        </p:nvSpPr>
        <p:spPr bwMode="auto">
          <a:xfrm>
            <a:off x="4625975" y="3400425"/>
            <a:ext cx="1397000" cy="2058988"/>
          </a:xfrm>
          <a:custGeom>
            <a:avLst/>
            <a:gdLst>
              <a:gd name="T0" fmla="*/ 0 w 3519"/>
              <a:gd name="T1" fmla="*/ 2058988 h 3889"/>
              <a:gd name="T2" fmla="*/ 101629 w 3519"/>
              <a:gd name="T3" fmla="*/ 2056341 h 3889"/>
              <a:gd name="T4" fmla="*/ 202067 w 3519"/>
              <a:gd name="T5" fmla="*/ 2047870 h 3889"/>
              <a:gd name="T6" fmla="*/ 300917 w 3519"/>
              <a:gd name="T7" fmla="*/ 2035163 h 3889"/>
              <a:gd name="T8" fmla="*/ 397782 w 3519"/>
              <a:gd name="T9" fmla="*/ 2017162 h 3889"/>
              <a:gd name="T10" fmla="*/ 493456 w 3519"/>
              <a:gd name="T11" fmla="*/ 1993867 h 3889"/>
              <a:gd name="T12" fmla="*/ 587145 w 3519"/>
              <a:gd name="T13" fmla="*/ 1966336 h 3889"/>
              <a:gd name="T14" fmla="*/ 679246 w 3519"/>
              <a:gd name="T15" fmla="*/ 1933511 h 3889"/>
              <a:gd name="T16" fmla="*/ 768965 w 3519"/>
              <a:gd name="T17" fmla="*/ 1896980 h 3889"/>
              <a:gd name="T18" fmla="*/ 856303 w 3519"/>
              <a:gd name="T19" fmla="*/ 1855684 h 3889"/>
              <a:gd name="T20" fmla="*/ 941655 w 3519"/>
              <a:gd name="T21" fmla="*/ 1810681 h 3889"/>
              <a:gd name="T22" fmla="*/ 1024229 w 3519"/>
              <a:gd name="T23" fmla="*/ 1760914 h 3889"/>
              <a:gd name="T24" fmla="*/ 1104023 w 3519"/>
              <a:gd name="T25" fmla="*/ 1706911 h 3889"/>
              <a:gd name="T26" fmla="*/ 1181436 w 3519"/>
              <a:gd name="T27" fmla="*/ 1649732 h 3889"/>
              <a:gd name="T28" fmla="*/ 1256069 w 3519"/>
              <a:gd name="T29" fmla="*/ 1588846 h 3889"/>
              <a:gd name="T30" fmla="*/ 1327924 w 3519"/>
              <a:gd name="T31" fmla="*/ 1523725 h 3889"/>
              <a:gd name="T32" fmla="*/ 1397000 w 3519"/>
              <a:gd name="T33" fmla="*/ 1455957 h 3889"/>
              <a:gd name="T34" fmla="*/ 0 w 3519"/>
              <a:gd name="T35" fmla="*/ 0 h 3889"/>
              <a:gd name="T36" fmla="*/ 0 w 3519"/>
              <a:gd name="T37" fmla="*/ 2058988 h 3889"/>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519"/>
              <a:gd name="T58" fmla="*/ 0 h 3889"/>
              <a:gd name="T59" fmla="*/ 3519 w 3519"/>
              <a:gd name="T60" fmla="*/ 3889 h 3889"/>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519" h="3889">
                <a:moveTo>
                  <a:pt x="0" y="3889"/>
                </a:moveTo>
                <a:lnTo>
                  <a:pt x="256" y="3884"/>
                </a:lnTo>
                <a:lnTo>
                  <a:pt x="509" y="3868"/>
                </a:lnTo>
                <a:lnTo>
                  <a:pt x="758" y="3844"/>
                </a:lnTo>
                <a:lnTo>
                  <a:pt x="1002" y="3810"/>
                </a:lnTo>
                <a:lnTo>
                  <a:pt x="1243" y="3766"/>
                </a:lnTo>
                <a:lnTo>
                  <a:pt x="1479" y="3714"/>
                </a:lnTo>
                <a:lnTo>
                  <a:pt x="1711" y="3652"/>
                </a:lnTo>
                <a:lnTo>
                  <a:pt x="1937" y="3583"/>
                </a:lnTo>
                <a:lnTo>
                  <a:pt x="2157" y="3505"/>
                </a:lnTo>
                <a:lnTo>
                  <a:pt x="2372" y="3420"/>
                </a:lnTo>
                <a:lnTo>
                  <a:pt x="2580" y="3326"/>
                </a:lnTo>
                <a:lnTo>
                  <a:pt x="2781" y="3224"/>
                </a:lnTo>
                <a:lnTo>
                  <a:pt x="2976" y="3116"/>
                </a:lnTo>
                <a:lnTo>
                  <a:pt x="3164" y="3001"/>
                </a:lnTo>
                <a:lnTo>
                  <a:pt x="3345" y="2878"/>
                </a:lnTo>
                <a:lnTo>
                  <a:pt x="3519" y="2750"/>
                </a:lnTo>
                <a:lnTo>
                  <a:pt x="0" y="0"/>
                </a:lnTo>
                <a:lnTo>
                  <a:pt x="0" y="3889"/>
                </a:lnTo>
                <a:close/>
              </a:path>
            </a:pathLst>
          </a:custGeom>
          <a:solidFill>
            <a:srgbClr val="FFFFAF"/>
          </a:solidFill>
          <a:ln w="9525">
            <a:noFill/>
            <a:round/>
            <a:headEnd/>
            <a:tailEnd/>
          </a:ln>
        </p:spPr>
        <p:txBody>
          <a:bodyPr/>
          <a:lstStyle/>
          <a:p>
            <a:endParaRPr lang="en-IN"/>
          </a:p>
        </p:txBody>
      </p:sp>
      <p:sp>
        <p:nvSpPr>
          <p:cNvPr id="20499" name="Freeform 19"/>
          <p:cNvSpPr>
            <a:spLocks/>
          </p:cNvSpPr>
          <p:nvPr/>
        </p:nvSpPr>
        <p:spPr bwMode="auto">
          <a:xfrm>
            <a:off x="4625975" y="3400425"/>
            <a:ext cx="1397000" cy="2058988"/>
          </a:xfrm>
          <a:custGeom>
            <a:avLst/>
            <a:gdLst>
              <a:gd name="T0" fmla="*/ 0 w 3519"/>
              <a:gd name="T1" fmla="*/ 2058988 h 3889"/>
              <a:gd name="T2" fmla="*/ 101629 w 3519"/>
              <a:gd name="T3" fmla="*/ 2056341 h 3889"/>
              <a:gd name="T4" fmla="*/ 202067 w 3519"/>
              <a:gd name="T5" fmla="*/ 2047870 h 3889"/>
              <a:gd name="T6" fmla="*/ 300917 w 3519"/>
              <a:gd name="T7" fmla="*/ 2035163 h 3889"/>
              <a:gd name="T8" fmla="*/ 397782 w 3519"/>
              <a:gd name="T9" fmla="*/ 2017162 h 3889"/>
              <a:gd name="T10" fmla="*/ 493456 w 3519"/>
              <a:gd name="T11" fmla="*/ 1993867 h 3889"/>
              <a:gd name="T12" fmla="*/ 587145 w 3519"/>
              <a:gd name="T13" fmla="*/ 1966336 h 3889"/>
              <a:gd name="T14" fmla="*/ 679246 w 3519"/>
              <a:gd name="T15" fmla="*/ 1933511 h 3889"/>
              <a:gd name="T16" fmla="*/ 768965 w 3519"/>
              <a:gd name="T17" fmla="*/ 1896980 h 3889"/>
              <a:gd name="T18" fmla="*/ 856303 w 3519"/>
              <a:gd name="T19" fmla="*/ 1855684 h 3889"/>
              <a:gd name="T20" fmla="*/ 941655 w 3519"/>
              <a:gd name="T21" fmla="*/ 1810681 h 3889"/>
              <a:gd name="T22" fmla="*/ 1024229 w 3519"/>
              <a:gd name="T23" fmla="*/ 1760914 h 3889"/>
              <a:gd name="T24" fmla="*/ 1104023 w 3519"/>
              <a:gd name="T25" fmla="*/ 1706911 h 3889"/>
              <a:gd name="T26" fmla="*/ 1181436 w 3519"/>
              <a:gd name="T27" fmla="*/ 1649732 h 3889"/>
              <a:gd name="T28" fmla="*/ 1256069 w 3519"/>
              <a:gd name="T29" fmla="*/ 1588846 h 3889"/>
              <a:gd name="T30" fmla="*/ 1327924 w 3519"/>
              <a:gd name="T31" fmla="*/ 1523725 h 3889"/>
              <a:gd name="T32" fmla="*/ 1397000 w 3519"/>
              <a:gd name="T33" fmla="*/ 1455957 h 3889"/>
              <a:gd name="T34" fmla="*/ 0 w 3519"/>
              <a:gd name="T35" fmla="*/ 0 h 3889"/>
              <a:gd name="T36" fmla="*/ 0 w 3519"/>
              <a:gd name="T37" fmla="*/ 2058988 h 3889"/>
              <a:gd name="T38" fmla="*/ 0 w 3519"/>
              <a:gd name="T39" fmla="*/ 2058988 h 3889"/>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3519"/>
              <a:gd name="T61" fmla="*/ 0 h 3889"/>
              <a:gd name="T62" fmla="*/ 3519 w 3519"/>
              <a:gd name="T63" fmla="*/ 3889 h 3889"/>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3519" h="3889">
                <a:moveTo>
                  <a:pt x="0" y="3889"/>
                </a:moveTo>
                <a:lnTo>
                  <a:pt x="256" y="3884"/>
                </a:lnTo>
                <a:lnTo>
                  <a:pt x="509" y="3868"/>
                </a:lnTo>
                <a:lnTo>
                  <a:pt x="758" y="3844"/>
                </a:lnTo>
                <a:lnTo>
                  <a:pt x="1002" y="3810"/>
                </a:lnTo>
                <a:lnTo>
                  <a:pt x="1243" y="3766"/>
                </a:lnTo>
                <a:lnTo>
                  <a:pt x="1479" y="3714"/>
                </a:lnTo>
                <a:lnTo>
                  <a:pt x="1711" y="3652"/>
                </a:lnTo>
                <a:lnTo>
                  <a:pt x="1937" y="3583"/>
                </a:lnTo>
                <a:lnTo>
                  <a:pt x="2157" y="3505"/>
                </a:lnTo>
                <a:lnTo>
                  <a:pt x="2372" y="3420"/>
                </a:lnTo>
                <a:lnTo>
                  <a:pt x="2580" y="3326"/>
                </a:lnTo>
                <a:lnTo>
                  <a:pt x="2781" y="3224"/>
                </a:lnTo>
                <a:lnTo>
                  <a:pt x="2976" y="3116"/>
                </a:lnTo>
                <a:lnTo>
                  <a:pt x="3164" y="3001"/>
                </a:lnTo>
                <a:lnTo>
                  <a:pt x="3345" y="2878"/>
                </a:lnTo>
                <a:lnTo>
                  <a:pt x="3519" y="2750"/>
                </a:lnTo>
                <a:lnTo>
                  <a:pt x="0" y="0"/>
                </a:lnTo>
                <a:lnTo>
                  <a:pt x="0" y="3889"/>
                </a:lnTo>
              </a:path>
            </a:pathLst>
          </a:custGeom>
          <a:noFill/>
          <a:ln w="20638">
            <a:solidFill>
              <a:srgbClr val="000000"/>
            </a:solidFill>
            <a:prstDash val="solid"/>
            <a:round/>
            <a:headEnd/>
            <a:tailEnd/>
          </a:ln>
        </p:spPr>
        <p:txBody>
          <a:bodyPr/>
          <a:lstStyle/>
          <a:p>
            <a:endParaRPr lang="en-IN"/>
          </a:p>
        </p:txBody>
      </p:sp>
      <p:sp>
        <p:nvSpPr>
          <p:cNvPr id="20500" name="Freeform 20"/>
          <p:cNvSpPr>
            <a:spLocks/>
          </p:cNvSpPr>
          <p:nvPr/>
        </p:nvSpPr>
        <p:spPr bwMode="auto">
          <a:xfrm>
            <a:off x="4625975" y="3400425"/>
            <a:ext cx="1974850" cy="1455738"/>
          </a:xfrm>
          <a:custGeom>
            <a:avLst/>
            <a:gdLst>
              <a:gd name="T0" fmla="*/ 1396884 w 4975"/>
              <a:gd name="T1" fmla="*/ 1455738 h 2750"/>
              <a:gd name="T2" fmla="*/ 1461587 w 4975"/>
              <a:gd name="T3" fmla="*/ 1384275 h 2750"/>
              <a:gd name="T4" fmla="*/ 1523909 w 4975"/>
              <a:gd name="T5" fmla="*/ 1309635 h 2750"/>
              <a:gd name="T6" fmla="*/ 1582261 w 4975"/>
              <a:gd name="T7" fmla="*/ 1231290 h 2750"/>
              <a:gd name="T8" fmla="*/ 1637042 w 4975"/>
              <a:gd name="T9" fmla="*/ 1150827 h 2750"/>
              <a:gd name="T10" fmla="*/ 1689043 w 4975"/>
              <a:gd name="T11" fmla="*/ 1067188 h 2750"/>
              <a:gd name="T12" fmla="*/ 1736280 w 4975"/>
              <a:gd name="T13" fmla="*/ 981432 h 2750"/>
              <a:gd name="T14" fmla="*/ 1779945 w 4975"/>
              <a:gd name="T15" fmla="*/ 892500 h 2750"/>
              <a:gd name="T16" fmla="*/ 1819641 w 4975"/>
              <a:gd name="T17" fmla="*/ 801450 h 2750"/>
              <a:gd name="T18" fmla="*/ 1854573 w 4975"/>
              <a:gd name="T19" fmla="*/ 707753 h 2750"/>
              <a:gd name="T20" fmla="*/ 1885932 w 4975"/>
              <a:gd name="T21" fmla="*/ 611939 h 2750"/>
              <a:gd name="T22" fmla="*/ 1912528 w 4975"/>
              <a:gd name="T23" fmla="*/ 514537 h 2750"/>
              <a:gd name="T24" fmla="*/ 1934361 w 4975"/>
              <a:gd name="T25" fmla="*/ 414488 h 2750"/>
              <a:gd name="T26" fmla="*/ 1951827 w 4975"/>
              <a:gd name="T27" fmla="*/ 313381 h 2750"/>
              <a:gd name="T28" fmla="*/ 1964132 w 4975"/>
              <a:gd name="T29" fmla="*/ 210156 h 2750"/>
              <a:gd name="T30" fmla="*/ 1972071 w 4975"/>
              <a:gd name="T31" fmla="*/ 105872 h 2750"/>
              <a:gd name="T32" fmla="*/ 1974850 w 4975"/>
              <a:gd name="T33" fmla="*/ 0 h 2750"/>
              <a:gd name="T34" fmla="*/ 0 w 4975"/>
              <a:gd name="T35" fmla="*/ 0 h 2750"/>
              <a:gd name="T36" fmla="*/ 1396884 w 4975"/>
              <a:gd name="T37" fmla="*/ 1455738 h 2750"/>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975"/>
              <a:gd name="T58" fmla="*/ 0 h 2750"/>
              <a:gd name="T59" fmla="*/ 4975 w 4975"/>
              <a:gd name="T60" fmla="*/ 2750 h 2750"/>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975" h="2750">
                <a:moveTo>
                  <a:pt x="3519" y="2750"/>
                </a:moveTo>
                <a:lnTo>
                  <a:pt x="3682" y="2615"/>
                </a:lnTo>
                <a:lnTo>
                  <a:pt x="3839" y="2474"/>
                </a:lnTo>
                <a:lnTo>
                  <a:pt x="3986" y="2326"/>
                </a:lnTo>
                <a:lnTo>
                  <a:pt x="4124" y="2174"/>
                </a:lnTo>
                <a:lnTo>
                  <a:pt x="4255" y="2016"/>
                </a:lnTo>
                <a:lnTo>
                  <a:pt x="4374" y="1854"/>
                </a:lnTo>
                <a:lnTo>
                  <a:pt x="4484" y="1686"/>
                </a:lnTo>
                <a:lnTo>
                  <a:pt x="4584" y="1514"/>
                </a:lnTo>
                <a:lnTo>
                  <a:pt x="4672" y="1337"/>
                </a:lnTo>
                <a:lnTo>
                  <a:pt x="4751" y="1156"/>
                </a:lnTo>
                <a:lnTo>
                  <a:pt x="4818" y="972"/>
                </a:lnTo>
                <a:lnTo>
                  <a:pt x="4873" y="783"/>
                </a:lnTo>
                <a:lnTo>
                  <a:pt x="4917" y="592"/>
                </a:lnTo>
                <a:lnTo>
                  <a:pt x="4948" y="397"/>
                </a:lnTo>
                <a:lnTo>
                  <a:pt x="4968" y="200"/>
                </a:lnTo>
                <a:lnTo>
                  <a:pt x="4975" y="0"/>
                </a:lnTo>
                <a:lnTo>
                  <a:pt x="0" y="0"/>
                </a:lnTo>
                <a:lnTo>
                  <a:pt x="3519" y="2750"/>
                </a:lnTo>
                <a:close/>
              </a:path>
            </a:pathLst>
          </a:custGeom>
          <a:solidFill>
            <a:srgbClr val="DFDFDF"/>
          </a:solidFill>
          <a:ln w="9525">
            <a:noFill/>
            <a:round/>
            <a:headEnd/>
            <a:tailEnd/>
          </a:ln>
        </p:spPr>
        <p:txBody>
          <a:bodyPr/>
          <a:lstStyle/>
          <a:p>
            <a:endParaRPr lang="en-IN"/>
          </a:p>
        </p:txBody>
      </p:sp>
      <p:sp>
        <p:nvSpPr>
          <p:cNvPr id="20501" name="Freeform 21"/>
          <p:cNvSpPr>
            <a:spLocks/>
          </p:cNvSpPr>
          <p:nvPr/>
        </p:nvSpPr>
        <p:spPr bwMode="auto">
          <a:xfrm>
            <a:off x="4625975" y="3400425"/>
            <a:ext cx="1974850" cy="1455738"/>
          </a:xfrm>
          <a:custGeom>
            <a:avLst/>
            <a:gdLst>
              <a:gd name="T0" fmla="*/ 1396884 w 4975"/>
              <a:gd name="T1" fmla="*/ 1455738 h 2750"/>
              <a:gd name="T2" fmla="*/ 1461587 w 4975"/>
              <a:gd name="T3" fmla="*/ 1384275 h 2750"/>
              <a:gd name="T4" fmla="*/ 1523909 w 4975"/>
              <a:gd name="T5" fmla="*/ 1309635 h 2750"/>
              <a:gd name="T6" fmla="*/ 1582261 w 4975"/>
              <a:gd name="T7" fmla="*/ 1231290 h 2750"/>
              <a:gd name="T8" fmla="*/ 1637042 w 4975"/>
              <a:gd name="T9" fmla="*/ 1150827 h 2750"/>
              <a:gd name="T10" fmla="*/ 1689043 w 4975"/>
              <a:gd name="T11" fmla="*/ 1067188 h 2750"/>
              <a:gd name="T12" fmla="*/ 1736280 w 4975"/>
              <a:gd name="T13" fmla="*/ 981432 h 2750"/>
              <a:gd name="T14" fmla="*/ 1779945 w 4975"/>
              <a:gd name="T15" fmla="*/ 892500 h 2750"/>
              <a:gd name="T16" fmla="*/ 1819641 w 4975"/>
              <a:gd name="T17" fmla="*/ 801450 h 2750"/>
              <a:gd name="T18" fmla="*/ 1854573 w 4975"/>
              <a:gd name="T19" fmla="*/ 707753 h 2750"/>
              <a:gd name="T20" fmla="*/ 1885932 w 4975"/>
              <a:gd name="T21" fmla="*/ 611939 h 2750"/>
              <a:gd name="T22" fmla="*/ 1912528 w 4975"/>
              <a:gd name="T23" fmla="*/ 514537 h 2750"/>
              <a:gd name="T24" fmla="*/ 1934361 w 4975"/>
              <a:gd name="T25" fmla="*/ 414488 h 2750"/>
              <a:gd name="T26" fmla="*/ 1951827 w 4975"/>
              <a:gd name="T27" fmla="*/ 313381 h 2750"/>
              <a:gd name="T28" fmla="*/ 1964132 w 4975"/>
              <a:gd name="T29" fmla="*/ 210156 h 2750"/>
              <a:gd name="T30" fmla="*/ 1972071 w 4975"/>
              <a:gd name="T31" fmla="*/ 105872 h 2750"/>
              <a:gd name="T32" fmla="*/ 1974850 w 4975"/>
              <a:gd name="T33" fmla="*/ 0 h 2750"/>
              <a:gd name="T34" fmla="*/ 0 w 4975"/>
              <a:gd name="T35" fmla="*/ 0 h 2750"/>
              <a:gd name="T36" fmla="*/ 1396884 w 4975"/>
              <a:gd name="T37" fmla="*/ 1455738 h 2750"/>
              <a:gd name="T38" fmla="*/ 1396884 w 4975"/>
              <a:gd name="T39" fmla="*/ 1455738 h 2750"/>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975"/>
              <a:gd name="T61" fmla="*/ 0 h 2750"/>
              <a:gd name="T62" fmla="*/ 4975 w 4975"/>
              <a:gd name="T63" fmla="*/ 2750 h 2750"/>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975" h="2750">
                <a:moveTo>
                  <a:pt x="3519" y="2750"/>
                </a:moveTo>
                <a:lnTo>
                  <a:pt x="3682" y="2615"/>
                </a:lnTo>
                <a:lnTo>
                  <a:pt x="3839" y="2474"/>
                </a:lnTo>
                <a:lnTo>
                  <a:pt x="3986" y="2326"/>
                </a:lnTo>
                <a:lnTo>
                  <a:pt x="4124" y="2174"/>
                </a:lnTo>
                <a:lnTo>
                  <a:pt x="4255" y="2016"/>
                </a:lnTo>
                <a:lnTo>
                  <a:pt x="4374" y="1854"/>
                </a:lnTo>
                <a:lnTo>
                  <a:pt x="4484" y="1686"/>
                </a:lnTo>
                <a:lnTo>
                  <a:pt x="4584" y="1514"/>
                </a:lnTo>
                <a:lnTo>
                  <a:pt x="4672" y="1337"/>
                </a:lnTo>
                <a:lnTo>
                  <a:pt x="4751" y="1156"/>
                </a:lnTo>
                <a:lnTo>
                  <a:pt x="4818" y="972"/>
                </a:lnTo>
                <a:lnTo>
                  <a:pt x="4873" y="783"/>
                </a:lnTo>
                <a:lnTo>
                  <a:pt x="4917" y="592"/>
                </a:lnTo>
                <a:lnTo>
                  <a:pt x="4948" y="397"/>
                </a:lnTo>
                <a:lnTo>
                  <a:pt x="4968" y="200"/>
                </a:lnTo>
                <a:lnTo>
                  <a:pt x="4975" y="0"/>
                </a:lnTo>
                <a:lnTo>
                  <a:pt x="0" y="0"/>
                </a:lnTo>
                <a:lnTo>
                  <a:pt x="3519" y="2750"/>
                </a:lnTo>
              </a:path>
            </a:pathLst>
          </a:custGeom>
          <a:noFill/>
          <a:ln w="20638">
            <a:solidFill>
              <a:srgbClr val="000000"/>
            </a:solidFill>
            <a:prstDash val="solid"/>
            <a:round/>
            <a:headEnd/>
            <a:tailEnd/>
          </a:ln>
        </p:spPr>
        <p:txBody>
          <a:bodyPr/>
          <a:lstStyle/>
          <a:p>
            <a:endParaRPr lang="en-IN"/>
          </a:p>
        </p:txBody>
      </p:sp>
      <p:sp>
        <p:nvSpPr>
          <p:cNvPr id="20502" name="Freeform 22"/>
          <p:cNvSpPr>
            <a:spLocks/>
          </p:cNvSpPr>
          <p:nvPr/>
        </p:nvSpPr>
        <p:spPr bwMode="auto">
          <a:xfrm>
            <a:off x="3052763" y="1711325"/>
            <a:ext cx="3160712" cy="3422650"/>
          </a:xfrm>
          <a:custGeom>
            <a:avLst/>
            <a:gdLst>
              <a:gd name="T0" fmla="*/ 3158728 w 7965"/>
              <a:gd name="T1" fmla="*/ 1622954 h 6468"/>
              <a:gd name="T2" fmla="*/ 3142458 w 7965"/>
              <a:gd name="T3" fmla="*/ 1450446 h 6468"/>
              <a:gd name="T4" fmla="*/ 3110712 w 7965"/>
              <a:gd name="T5" fmla="*/ 1283229 h 6468"/>
              <a:gd name="T6" fmla="*/ 3064680 w 7965"/>
              <a:gd name="T7" fmla="*/ 1122363 h 6468"/>
              <a:gd name="T8" fmla="*/ 2969839 w 7965"/>
              <a:gd name="T9" fmla="*/ 895350 h 6468"/>
              <a:gd name="T10" fmla="*/ 2890871 w 7965"/>
              <a:gd name="T11" fmla="*/ 754063 h 6468"/>
              <a:gd name="T12" fmla="*/ 2799998 w 7965"/>
              <a:gd name="T13" fmla="*/ 622300 h 6468"/>
              <a:gd name="T14" fmla="*/ 2698014 w 7965"/>
              <a:gd name="T15" fmla="*/ 501121 h 6468"/>
              <a:gd name="T16" fmla="*/ 2585713 w 7965"/>
              <a:gd name="T17" fmla="*/ 390525 h 6468"/>
              <a:gd name="T18" fmla="*/ 2463887 w 7965"/>
              <a:gd name="T19" fmla="*/ 291571 h 6468"/>
              <a:gd name="T20" fmla="*/ 2333729 w 7965"/>
              <a:gd name="T21" fmla="*/ 206375 h 6468"/>
              <a:gd name="T22" fmla="*/ 2195237 w 7965"/>
              <a:gd name="T23" fmla="*/ 133879 h 6468"/>
              <a:gd name="T24" fmla="*/ 2049999 w 7965"/>
              <a:gd name="T25" fmla="*/ 76729 h 6468"/>
              <a:gd name="T26" fmla="*/ 1898412 w 7965"/>
              <a:gd name="T27" fmla="*/ 34396 h 6468"/>
              <a:gd name="T28" fmla="*/ 1741666 w 7965"/>
              <a:gd name="T29" fmla="*/ 8467 h 6468"/>
              <a:gd name="T30" fmla="*/ 1580554 w 7965"/>
              <a:gd name="T31" fmla="*/ 0 h 6468"/>
              <a:gd name="T32" fmla="*/ 1418253 w 7965"/>
              <a:gd name="T33" fmla="*/ 8467 h 6468"/>
              <a:gd name="T34" fmla="*/ 1261507 w 7965"/>
              <a:gd name="T35" fmla="*/ 34396 h 6468"/>
              <a:gd name="T36" fmla="*/ 1110317 w 7965"/>
              <a:gd name="T37" fmla="*/ 76729 h 6468"/>
              <a:gd name="T38" fmla="*/ 965079 w 7965"/>
              <a:gd name="T39" fmla="*/ 133879 h 6468"/>
              <a:gd name="T40" fmla="*/ 826587 w 7965"/>
              <a:gd name="T41" fmla="*/ 206375 h 6468"/>
              <a:gd name="T42" fmla="*/ 696428 w 7965"/>
              <a:gd name="T43" fmla="*/ 291571 h 6468"/>
              <a:gd name="T44" fmla="*/ 574603 w 7965"/>
              <a:gd name="T45" fmla="*/ 390525 h 6468"/>
              <a:gd name="T46" fmla="*/ 462301 w 7965"/>
              <a:gd name="T47" fmla="*/ 501121 h 6468"/>
              <a:gd name="T48" fmla="*/ 360317 w 7965"/>
              <a:gd name="T49" fmla="*/ 622300 h 6468"/>
              <a:gd name="T50" fmla="*/ 269444 w 7965"/>
              <a:gd name="T51" fmla="*/ 754063 h 6468"/>
              <a:gd name="T52" fmla="*/ 190476 w 7965"/>
              <a:gd name="T53" fmla="*/ 895350 h 6468"/>
              <a:gd name="T54" fmla="*/ 95635 w 7965"/>
              <a:gd name="T55" fmla="*/ 1122363 h 6468"/>
              <a:gd name="T56" fmla="*/ 49603 w 7965"/>
              <a:gd name="T57" fmla="*/ 1283229 h 6468"/>
              <a:gd name="T58" fmla="*/ 17460 w 7965"/>
              <a:gd name="T59" fmla="*/ 1450446 h 6468"/>
              <a:gd name="T60" fmla="*/ 1587 w 7965"/>
              <a:gd name="T61" fmla="*/ 1622954 h 6468"/>
              <a:gd name="T62" fmla="*/ 1587 w 7965"/>
              <a:gd name="T63" fmla="*/ 1799167 h 6468"/>
              <a:gd name="T64" fmla="*/ 17460 w 7965"/>
              <a:gd name="T65" fmla="*/ 1971675 h 6468"/>
              <a:gd name="T66" fmla="*/ 49603 w 7965"/>
              <a:gd name="T67" fmla="*/ 2138892 h 6468"/>
              <a:gd name="T68" fmla="*/ 95635 w 7965"/>
              <a:gd name="T69" fmla="*/ 2299759 h 6468"/>
              <a:gd name="T70" fmla="*/ 190476 w 7965"/>
              <a:gd name="T71" fmla="*/ 2526771 h 6468"/>
              <a:gd name="T72" fmla="*/ 269444 w 7965"/>
              <a:gd name="T73" fmla="*/ 2668059 h 6468"/>
              <a:gd name="T74" fmla="*/ 360317 w 7965"/>
              <a:gd name="T75" fmla="*/ 2799821 h 6468"/>
              <a:gd name="T76" fmla="*/ 462301 w 7965"/>
              <a:gd name="T77" fmla="*/ 2921000 h 6468"/>
              <a:gd name="T78" fmla="*/ 574603 w 7965"/>
              <a:gd name="T79" fmla="*/ 3031596 h 6468"/>
              <a:gd name="T80" fmla="*/ 696428 w 7965"/>
              <a:gd name="T81" fmla="*/ 3130550 h 6468"/>
              <a:gd name="T82" fmla="*/ 826587 w 7965"/>
              <a:gd name="T83" fmla="*/ 3215746 h 6468"/>
              <a:gd name="T84" fmla="*/ 965079 w 7965"/>
              <a:gd name="T85" fmla="*/ 3288242 h 6468"/>
              <a:gd name="T86" fmla="*/ 1110317 w 7965"/>
              <a:gd name="T87" fmla="*/ 3345392 h 6468"/>
              <a:gd name="T88" fmla="*/ 1261507 w 7965"/>
              <a:gd name="T89" fmla="*/ 3388254 h 6468"/>
              <a:gd name="T90" fmla="*/ 1418253 w 7965"/>
              <a:gd name="T91" fmla="*/ 3413654 h 6468"/>
              <a:gd name="T92" fmla="*/ 1580554 w 7965"/>
              <a:gd name="T93" fmla="*/ 3422650 h 6468"/>
              <a:gd name="T94" fmla="*/ 1741666 w 7965"/>
              <a:gd name="T95" fmla="*/ 3413654 h 6468"/>
              <a:gd name="T96" fmla="*/ 1898412 w 7965"/>
              <a:gd name="T97" fmla="*/ 3388254 h 6468"/>
              <a:gd name="T98" fmla="*/ 2049999 w 7965"/>
              <a:gd name="T99" fmla="*/ 3345392 h 6468"/>
              <a:gd name="T100" fmla="*/ 2195237 w 7965"/>
              <a:gd name="T101" fmla="*/ 3288242 h 6468"/>
              <a:gd name="T102" fmla="*/ 2333729 w 7965"/>
              <a:gd name="T103" fmla="*/ 3215746 h 6468"/>
              <a:gd name="T104" fmla="*/ 2463887 w 7965"/>
              <a:gd name="T105" fmla="*/ 3130550 h 6468"/>
              <a:gd name="T106" fmla="*/ 2585713 w 7965"/>
              <a:gd name="T107" fmla="*/ 3031596 h 6468"/>
              <a:gd name="T108" fmla="*/ 2698014 w 7965"/>
              <a:gd name="T109" fmla="*/ 2921000 h 6468"/>
              <a:gd name="T110" fmla="*/ 2799998 w 7965"/>
              <a:gd name="T111" fmla="*/ 2799821 h 6468"/>
              <a:gd name="T112" fmla="*/ 2890871 w 7965"/>
              <a:gd name="T113" fmla="*/ 2668059 h 6468"/>
              <a:gd name="T114" fmla="*/ 2969839 w 7965"/>
              <a:gd name="T115" fmla="*/ 2526771 h 6468"/>
              <a:gd name="T116" fmla="*/ 3064680 w 7965"/>
              <a:gd name="T117" fmla="*/ 2299759 h 6468"/>
              <a:gd name="T118" fmla="*/ 3110712 w 7965"/>
              <a:gd name="T119" fmla="*/ 2138892 h 6468"/>
              <a:gd name="T120" fmla="*/ 3142458 w 7965"/>
              <a:gd name="T121" fmla="*/ 1971675 h 6468"/>
              <a:gd name="T122" fmla="*/ 3158728 w 7965"/>
              <a:gd name="T123" fmla="*/ 1799167 h 646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965"/>
              <a:gd name="T187" fmla="*/ 0 h 6468"/>
              <a:gd name="T188" fmla="*/ 7965 w 7965"/>
              <a:gd name="T189" fmla="*/ 6468 h 6468"/>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965" h="6468">
                <a:moveTo>
                  <a:pt x="7965" y="3234"/>
                </a:moveTo>
                <a:lnTo>
                  <a:pt x="7960" y="3067"/>
                </a:lnTo>
                <a:lnTo>
                  <a:pt x="7944" y="2903"/>
                </a:lnTo>
                <a:lnTo>
                  <a:pt x="7919" y="2741"/>
                </a:lnTo>
                <a:lnTo>
                  <a:pt x="7884" y="2581"/>
                </a:lnTo>
                <a:lnTo>
                  <a:pt x="7839" y="2425"/>
                </a:lnTo>
                <a:lnTo>
                  <a:pt x="7786" y="2272"/>
                </a:lnTo>
                <a:lnTo>
                  <a:pt x="7723" y="2121"/>
                </a:lnTo>
                <a:lnTo>
                  <a:pt x="7652" y="1975"/>
                </a:lnTo>
                <a:lnTo>
                  <a:pt x="7484" y="1692"/>
                </a:lnTo>
                <a:lnTo>
                  <a:pt x="7389" y="1556"/>
                </a:lnTo>
                <a:lnTo>
                  <a:pt x="7285" y="1425"/>
                </a:lnTo>
                <a:lnTo>
                  <a:pt x="7174" y="1299"/>
                </a:lnTo>
                <a:lnTo>
                  <a:pt x="7056" y="1176"/>
                </a:lnTo>
                <a:lnTo>
                  <a:pt x="6931" y="1059"/>
                </a:lnTo>
                <a:lnTo>
                  <a:pt x="6799" y="947"/>
                </a:lnTo>
                <a:lnTo>
                  <a:pt x="6661" y="840"/>
                </a:lnTo>
                <a:lnTo>
                  <a:pt x="6516" y="738"/>
                </a:lnTo>
                <a:lnTo>
                  <a:pt x="6366" y="642"/>
                </a:lnTo>
                <a:lnTo>
                  <a:pt x="6209" y="551"/>
                </a:lnTo>
                <a:lnTo>
                  <a:pt x="6047" y="467"/>
                </a:lnTo>
                <a:lnTo>
                  <a:pt x="5881" y="390"/>
                </a:lnTo>
                <a:lnTo>
                  <a:pt x="5709" y="318"/>
                </a:lnTo>
                <a:lnTo>
                  <a:pt x="5532" y="253"/>
                </a:lnTo>
                <a:lnTo>
                  <a:pt x="5352" y="195"/>
                </a:lnTo>
                <a:lnTo>
                  <a:pt x="5166" y="145"/>
                </a:lnTo>
                <a:lnTo>
                  <a:pt x="4978" y="101"/>
                </a:lnTo>
                <a:lnTo>
                  <a:pt x="4784" y="65"/>
                </a:lnTo>
                <a:lnTo>
                  <a:pt x="4588" y="37"/>
                </a:lnTo>
                <a:lnTo>
                  <a:pt x="4389" y="16"/>
                </a:lnTo>
                <a:lnTo>
                  <a:pt x="4187" y="4"/>
                </a:lnTo>
                <a:lnTo>
                  <a:pt x="3983" y="0"/>
                </a:lnTo>
                <a:lnTo>
                  <a:pt x="3777" y="4"/>
                </a:lnTo>
                <a:lnTo>
                  <a:pt x="3574" y="16"/>
                </a:lnTo>
                <a:lnTo>
                  <a:pt x="3376" y="37"/>
                </a:lnTo>
                <a:lnTo>
                  <a:pt x="3179" y="65"/>
                </a:lnTo>
                <a:lnTo>
                  <a:pt x="2986" y="101"/>
                </a:lnTo>
                <a:lnTo>
                  <a:pt x="2798" y="145"/>
                </a:lnTo>
                <a:lnTo>
                  <a:pt x="2612" y="195"/>
                </a:lnTo>
                <a:lnTo>
                  <a:pt x="2432" y="253"/>
                </a:lnTo>
                <a:lnTo>
                  <a:pt x="2255" y="318"/>
                </a:lnTo>
                <a:lnTo>
                  <a:pt x="2083" y="390"/>
                </a:lnTo>
                <a:lnTo>
                  <a:pt x="1917" y="467"/>
                </a:lnTo>
                <a:lnTo>
                  <a:pt x="1755" y="551"/>
                </a:lnTo>
                <a:lnTo>
                  <a:pt x="1598" y="642"/>
                </a:lnTo>
                <a:lnTo>
                  <a:pt x="1448" y="738"/>
                </a:lnTo>
                <a:lnTo>
                  <a:pt x="1303" y="840"/>
                </a:lnTo>
                <a:lnTo>
                  <a:pt x="1165" y="947"/>
                </a:lnTo>
                <a:lnTo>
                  <a:pt x="1033" y="1059"/>
                </a:lnTo>
                <a:lnTo>
                  <a:pt x="908" y="1176"/>
                </a:lnTo>
                <a:lnTo>
                  <a:pt x="790" y="1299"/>
                </a:lnTo>
                <a:lnTo>
                  <a:pt x="679" y="1425"/>
                </a:lnTo>
                <a:lnTo>
                  <a:pt x="575" y="1556"/>
                </a:lnTo>
                <a:lnTo>
                  <a:pt x="480" y="1692"/>
                </a:lnTo>
                <a:lnTo>
                  <a:pt x="312" y="1975"/>
                </a:lnTo>
                <a:lnTo>
                  <a:pt x="241" y="2121"/>
                </a:lnTo>
                <a:lnTo>
                  <a:pt x="177" y="2272"/>
                </a:lnTo>
                <a:lnTo>
                  <a:pt x="125" y="2425"/>
                </a:lnTo>
                <a:lnTo>
                  <a:pt x="80" y="2581"/>
                </a:lnTo>
                <a:lnTo>
                  <a:pt x="44" y="2741"/>
                </a:lnTo>
                <a:lnTo>
                  <a:pt x="19" y="2903"/>
                </a:lnTo>
                <a:lnTo>
                  <a:pt x="4" y="3067"/>
                </a:lnTo>
                <a:lnTo>
                  <a:pt x="0" y="3234"/>
                </a:lnTo>
                <a:lnTo>
                  <a:pt x="4" y="3400"/>
                </a:lnTo>
                <a:lnTo>
                  <a:pt x="19" y="3564"/>
                </a:lnTo>
                <a:lnTo>
                  <a:pt x="44" y="3726"/>
                </a:lnTo>
                <a:lnTo>
                  <a:pt x="80" y="3886"/>
                </a:lnTo>
                <a:lnTo>
                  <a:pt x="125" y="4042"/>
                </a:lnTo>
                <a:lnTo>
                  <a:pt x="177" y="4196"/>
                </a:lnTo>
                <a:lnTo>
                  <a:pt x="241" y="4346"/>
                </a:lnTo>
                <a:lnTo>
                  <a:pt x="312" y="4492"/>
                </a:lnTo>
                <a:lnTo>
                  <a:pt x="480" y="4775"/>
                </a:lnTo>
                <a:lnTo>
                  <a:pt x="575" y="4911"/>
                </a:lnTo>
                <a:lnTo>
                  <a:pt x="679" y="5042"/>
                </a:lnTo>
                <a:lnTo>
                  <a:pt x="790" y="5168"/>
                </a:lnTo>
                <a:lnTo>
                  <a:pt x="908" y="5291"/>
                </a:lnTo>
                <a:lnTo>
                  <a:pt x="1033" y="5408"/>
                </a:lnTo>
                <a:lnTo>
                  <a:pt x="1165" y="5520"/>
                </a:lnTo>
                <a:lnTo>
                  <a:pt x="1303" y="5627"/>
                </a:lnTo>
                <a:lnTo>
                  <a:pt x="1448" y="5729"/>
                </a:lnTo>
                <a:lnTo>
                  <a:pt x="1598" y="5825"/>
                </a:lnTo>
                <a:lnTo>
                  <a:pt x="1755" y="5916"/>
                </a:lnTo>
                <a:lnTo>
                  <a:pt x="1917" y="6000"/>
                </a:lnTo>
                <a:lnTo>
                  <a:pt x="2083" y="6077"/>
                </a:lnTo>
                <a:lnTo>
                  <a:pt x="2255" y="6149"/>
                </a:lnTo>
                <a:lnTo>
                  <a:pt x="2432" y="6214"/>
                </a:lnTo>
                <a:lnTo>
                  <a:pt x="2612" y="6272"/>
                </a:lnTo>
                <a:lnTo>
                  <a:pt x="2798" y="6322"/>
                </a:lnTo>
                <a:lnTo>
                  <a:pt x="2986" y="6367"/>
                </a:lnTo>
                <a:lnTo>
                  <a:pt x="3179" y="6403"/>
                </a:lnTo>
                <a:lnTo>
                  <a:pt x="3376" y="6430"/>
                </a:lnTo>
                <a:lnTo>
                  <a:pt x="3574" y="6451"/>
                </a:lnTo>
                <a:lnTo>
                  <a:pt x="3777" y="6463"/>
                </a:lnTo>
                <a:lnTo>
                  <a:pt x="3983" y="6468"/>
                </a:lnTo>
                <a:lnTo>
                  <a:pt x="4187" y="6463"/>
                </a:lnTo>
                <a:lnTo>
                  <a:pt x="4389" y="6451"/>
                </a:lnTo>
                <a:lnTo>
                  <a:pt x="4588" y="6430"/>
                </a:lnTo>
                <a:lnTo>
                  <a:pt x="4784" y="6403"/>
                </a:lnTo>
                <a:lnTo>
                  <a:pt x="4978" y="6367"/>
                </a:lnTo>
                <a:lnTo>
                  <a:pt x="5166" y="6322"/>
                </a:lnTo>
                <a:lnTo>
                  <a:pt x="5352" y="6272"/>
                </a:lnTo>
                <a:lnTo>
                  <a:pt x="5532" y="6214"/>
                </a:lnTo>
                <a:lnTo>
                  <a:pt x="5709" y="6149"/>
                </a:lnTo>
                <a:lnTo>
                  <a:pt x="5881" y="6077"/>
                </a:lnTo>
                <a:lnTo>
                  <a:pt x="6047" y="6000"/>
                </a:lnTo>
                <a:lnTo>
                  <a:pt x="6209" y="5916"/>
                </a:lnTo>
                <a:lnTo>
                  <a:pt x="6366" y="5825"/>
                </a:lnTo>
                <a:lnTo>
                  <a:pt x="6516" y="5729"/>
                </a:lnTo>
                <a:lnTo>
                  <a:pt x="6661" y="5627"/>
                </a:lnTo>
                <a:lnTo>
                  <a:pt x="6799" y="5520"/>
                </a:lnTo>
                <a:lnTo>
                  <a:pt x="6931" y="5408"/>
                </a:lnTo>
                <a:lnTo>
                  <a:pt x="7056" y="5291"/>
                </a:lnTo>
                <a:lnTo>
                  <a:pt x="7174" y="5168"/>
                </a:lnTo>
                <a:lnTo>
                  <a:pt x="7285" y="5042"/>
                </a:lnTo>
                <a:lnTo>
                  <a:pt x="7389" y="4911"/>
                </a:lnTo>
                <a:lnTo>
                  <a:pt x="7484" y="4775"/>
                </a:lnTo>
                <a:lnTo>
                  <a:pt x="7652" y="4492"/>
                </a:lnTo>
                <a:lnTo>
                  <a:pt x="7723" y="4346"/>
                </a:lnTo>
                <a:lnTo>
                  <a:pt x="7786" y="4196"/>
                </a:lnTo>
                <a:lnTo>
                  <a:pt x="7839" y="4042"/>
                </a:lnTo>
                <a:lnTo>
                  <a:pt x="7884" y="3886"/>
                </a:lnTo>
                <a:lnTo>
                  <a:pt x="7919" y="3726"/>
                </a:lnTo>
                <a:lnTo>
                  <a:pt x="7944" y="3564"/>
                </a:lnTo>
                <a:lnTo>
                  <a:pt x="7960" y="3400"/>
                </a:lnTo>
                <a:lnTo>
                  <a:pt x="7965" y="3234"/>
                </a:lnTo>
                <a:close/>
              </a:path>
            </a:pathLst>
          </a:custGeom>
          <a:solidFill>
            <a:srgbClr val="FFFFFF"/>
          </a:solidFill>
          <a:ln w="9525">
            <a:noFill/>
            <a:round/>
            <a:headEnd/>
            <a:tailEnd/>
          </a:ln>
        </p:spPr>
        <p:txBody>
          <a:bodyPr/>
          <a:lstStyle/>
          <a:p>
            <a:endParaRPr lang="en-IN"/>
          </a:p>
        </p:txBody>
      </p:sp>
      <p:sp>
        <p:nvSpPr>
          <p:cNvPr id="20503" name="Freeform 23"/>
          <p:cNvSpPr>
            <a:spLocks/>
          </p:cNvSpPr>
          <p:nvPr/>
        </p:nvSpPr>
        <p:spPr bwMode="auto">
          <a:xfrm>
            <a:off x="3052763" y="1711325"/>
            <a:ext cx="3160712" cy="3422650"/>
          </a:xfrm>
          <a:custGeom>
            <a:avLst/>
            <a:gdLst>
              <a:gd name="T0" fmla="*/ 3158728 w 7965"/>
              <a:gd name="T1" fmla="*/ 1622954 h 6468"/>
              <a:gd name="T2" fmla="*/ 3142458 w 7965"/>
              <a:gd name="T3" fmla="*/ 1450446 h 6468"/>
              <a:gd name="T4" fmla="*/ 3110712 w 7965"/>
              <a:gd name="T5" fmla="*/ 1283229 h 6468"/>
              <a:gd name="T6" fmla="*/ 3064680 w 7965"/>
              <a:gd name="T7" fmla="*/ 1122363 h 6468"/>
              <a:gd name="T8" fmla="*/ 2969839 w 7965"/>
              <a:gd name="T9" fmla="*/ 895350 h 6468"/>
              <a:gd name="T10" fmla="*/ 2890871 w 7965"/>
              <a:gd name="T11" fmla="*/ 754063 h 6468"/>
              <a:gd name="T12" fmla="*/ 2799998 w 7965"/>
              <a:gd name="T13" fmla="*/ 622300 h 6468"/>
              <a:gd name="T14" fmla="*/ 2698014 w 7965"/>
              <a:gd name="T15" fmla="*/ 501121 h 6468"/>
              <a:gd name="T16" fmla="*/ 2585713 w 7965"/>
              <a:gd name="T17" fmla="*/ 390525 h 6468"/>
              <a:gd name="T18" fmla="*/ 2463887 w 7965"/>
              <a:gd name="T19" fmla="*/ 291571 h 6468"/>
              <a:gd name="T20" fmla="*/ 2333729 w 7965"/>
              <a:gd name="T21" fmla="*/ 206375 h 6468"/>
              <a:gd name="T22" fmla="*/ 2195237 w 7965"/>
              <a:gd name="T23" fmla="*/ 133879 h 6468"/>
              <a:gd name="T24" fmla="*/ 2049999 w 7965"/>
              <a:gd name="T25" fmla="*/ 76729 h 6468"/>
              <a:gd name="T26" fmla="*/ 1898412 w 7965"/>
              <a:gd name="T27" fmla="*/ 34396 h 6468"/>
              <a:gd name="T28" fmla="*/ 1741666 w 7965"/>
              <a:gd name="T29" fmla="*/ 8467 h 6468"/>
              <a:gd name="T30" fmla="*/ 1580554 w 7965"/>
              <a:gd name="T31" fmla="*/ 0 h 6468"/>
              <a:gd name="T32" fmla="*/ 1418253 w 7965"/>
              <a:gd name="T33" fmla="*/ 8467 h 6468"/>
              <a:gd name="T34" fmla="*/ 1261507 w 7965"/>
              <a:gd name="T35" fmla="*/ 34396 h 6468"/>
              <a:gd name="T36" fmla="*/ 1110317 w 7965"/>
              <a:gd name="T37" fmla="*/ 76729 h 6468"/>
              <a:gd name="T38" fmla="*/ 965079 w 7965"/>
              <a:gd name="T39" fmla="*/ 133879 h 6468"/>
              <a:gd name="T40" fmla="*/ 826587 w 7965"/>
              <a:gd name="T41" fmla="*/ 206375 h 6468"/>
              <a:gd name="T42" fmla="*/ 696428 w 7965"/>
              <a:gd name="T43" fmla="*/ 291571 h 6468"/>
              <a:gd name="T44" fmla="*/ 574603 w 7965"/>
              <a:gd name="T45" fmla="*/ 390525 h 6468"/>
              <a:gd name="T46" fmla="*/ 462301 w 7965"/>
              <a:gd name="T47" fmla="*/ 501121 h 6468"/>
              <a:gd name="T48" fmla="*/ 360317 w 7965"/>
              <a:gd name="T49" fmla="*/ 622300 h 6468"/>
              <a:gd name="T50" fmla="*/ 269444 w 7965"/>
              <a:gd name="T51" fmla="*/ 754063 h 6468"/>
              <a:gd name="T52" fmla="*/ 190476 w 7965"/>
              <a:gd name="T53" fmla="*/ 895350 h 6468"/>
              <a:gd name="T54" fmla="*/ 95635 w 7965"/>
              <a:gd name="T55" fmla="*/ 1122363 h 6468"/>
              <a:gd name="T56" fmla="*/ 49603 w 7965"/>
              <a:gd name="T57" fmla="*/ 1283229 h 6468"/>
              <a:gd name="T58" fmla="*/ 17460 w 7965"/>
              <a:gd name="T59" fmla="*/ 1450446 h 6468"/>
              <a:gd name="T60" fmla="*/ 1587 w 7965"/>
              <a:gd name="T61" fmla="*/ 1622954 h 6468"/>
              <a:gd name="T62" fmla="*/ 1587 w 7965"/>
              <a:gd name="T63" fmla="*/ 1799167 h 6468"/>
              <a:gd name="T64" fmla="*/ 17460 w 7965"/>
              <a:gd name="T65" fmla="*/ 1971675 h 6468"/>
              <a:gd name="T66" fmla="*/ 49603 w 7965"/>
              <a:gd name="T67" fmla="*/ 2138892 h 6468"/>
              <a:gd name="T68" fmla="*/ 95635 w 7965"/>
              <a:gd name="T69" fmla="*/ 2299759 h 6468"/>
              <a:gd name="T70" fmla="*/ 190476 w 7965"/>
              <a:gd name="T71" fmla="*/ 2526771 h 6468"/>
              <a:gd name="T72" fmla="*/ 269444 w 7965"/>
              <a:gd name="T73" fmla="*/ 2668059 h 6468"/>
              <a:gd name="T74" fmla="*/ 360317 w 7965"/>
              <a:gd name="T75" fmla="*/ 2799821 h 6468"/>
              <a:gd name="T76" fmla="*/ 462301 w 7965"/>
              <a:gd name="T77" fmla="*/ 2921000 h 6468"/>
              <a:gd name="T78" fmla="*/ 574603 w 7965"/>
              <a:gd name="T79" fmla="*/ 3031596 h 6468"/>
              <a:gd name="T80" fmla="*/ 696428 w 7965"/>
              <a:gd name="T81" fmla="*/ 3130550 h 6468"/>
              <a:gd name="T82" fmla="*/ 826587 w 7965"/>
              <a:gd name="T83" fmla="*/ 3215746 h 6468"/>
              <a:gd name="T84" fmla="*/ 965079 w 7965"/>
              <a:gd name="T85" fmla="*/ 3288242 h 6468"/>
              <a:gd name="T86" fmla="*/ 1110317 w 7965"/>
              <a:gd name="T87" fmla="*/ 3345392 h 6468"/>
              <a:gd name="T88" fmla="*/ 1261507 w 7965"/>
              <a:gd name="T89" fmla="*/ 3388254 h 6468"/>
              <a:gd name="T90" fmla="*/ 1418253 w 7965"/>
              <a:gd name="T91" fmla="*/ 3413654 h 6468"/>
              <a:gd name="T92" fmla="*/ 1580554 w 7965"/>
              <a:gd name="T93" fmla="*/ 3422650 h 6468"/>
              <a:gd name="T94" fmla="*/ 1741666 w 7965"/>
              <a:gd name="T95" fmla="*/ 3413654 h 6468"/>
              <a:gd name="T96" fmla="*/ 1898412 w 7965"/>
              <a:gd name="T97" fmla="*/ 3388254 h 6468"/>
              <a:gd name="T98" fmla="*/ 2049999 w 7965"/>
              <a:gd name="T99" fmla="*/ 3345392 h 6468"/>
              <a:gd name="T100" fmla="*/ 2195237 w 7965"/>
              <a:gd name="T101" fmla="*/ 3288242 h 6468"/>
              <a:gd name="T102" fmla="*/ 2333729 w 7965"/>
              <a:gd name="T103" fmla="*/ 3215746 h 6468"/>
              <a:gd name="T104" fmla="*/ 2463887 w 7965"/>
              <a:gd name="T105" fmla="*/ 3130550 h 6468"/>
              <a:gd name="T106" fmla="*/ 2585713 w 7965"/>
              <a:gd name="T107" fmla="*/ 3031596 h 6468"/>
              <a:gd name="T108" fmla="*/ 2698014 w 7965"/>
              <a:gd name="T109" fmla="*/ 2921000 h 6468"/>
              <a:gd name="T110" fmla="*/ 2799998 w 7965"/>
              <a:gd name="T111" fmla="*/ 2799821 h 6468"/>
              <a:gd name="T112" fmla="*/ 2890871 w 7965"/>
              <a:gd name="T113" fmla="*/ 2668059 h 6468"/>
              <a:gd name="T114" fmla="*/ 2969839 w 7965"/>
              <a:gd name="T115" fmla="*/ 2526771 h 6468"/>
              <a:gd name="T116" fmla="*/ 3064680 w 7965"/>
              <a:gd name="T117" fmla="*/ 2299759 h 6468"/>
              <a:gd name="T118" fmla="*/ 3110712 w 7965"/>
              <a:gd name="T119" fmla="*/ 2138892 h 6468"/>
              <a:gd name="T120" fmla="*/ 3142458 w 7965"/>
              <a:gd name="T121" fmla="*/ 1971675 h 6468"/>
              <a:gd name="T122" fmla="*/ 3158728 w 7965"/>
              <a:gd name="T123" fmla="*/ 1799167 h 6468"/>
              <a:gd name="T124" fmla="*/ 3160712 w 7965"/>
              <a:gd name="T125" fmla="*/ 1711325 h 6468"/>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7965"/>
              <a:gd name="T190" fmla="*/ 0 h 6468"/>
              <a:gd name="T191" fmla="*/ 7965 w 7965"/>
              <a:gd name="T192" fmla="*/ 6468 h 6468"/>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7965" h="6468">
                <a:moveTo>
                  <a:pt x="7965" y="3234"/>
                </a:moveTo>
                <a:lnTo>
                  <a:pt x="7960" y="3067"/>
                </a:lnTo>
                <a:lnTo>
                  <a:pt x="7944" y="2903"/>
                </a:lnTo>
                <a:lnTo>
                  <a:pt x="7919" y="2741"/>
                </a:lnTo>
                <a:lnTo>
                  <a:pt x="7884" y="2581"/>
                </a:lnTo>
                <a:lnTo>
                  <a:pt x="7839" y="2425"/>
                </a:lnTo>
                <a:lnTo>
                  <a:pt x="7786" y="2272"/>
                </a:lnTo>
                <a:lnTo>
                  <a:pt x="7723" y="2121"/>
                </a:lnTo>
                <a:lnTo>
                  <a:pt x="7652" y="1975"/>
                </a:lnTo>
                <a:lnTo>
                  <a:pt x="7484" y="1692"/>
                </a:lnTo>
                <a:lnTo>
                  <a:pt x="7389" y="1556"/>
                </a:lnTo>
                <a:lnTo>
                  <a:pt x="7285" y="1425"/>
                </a:lnTo>
                <a:lnTo>
                  <a:pt x="7174" y="1299"/>
                </a:lnTo>
                <a:lnTo>
                  <a:pt x="7056" y="1176"/>
                </a:lnTo>
                <a:lnTo>
                  <a:pt x="6931" y="1059"/>
                </a:lnTo>
                <a:lnTo>
                  <a:pt x="6799" y="947"/>
                </a:lnTo>
                <a:lnTo>
                  <a:pt x="6661" y="840"/>
                </a:lnTo>
                <a:lnTo>
                  <a:pt x="6516" y="738"/>
                </a:lnTo>
                <a:lnTo>
                  <a:pt x="6366" y="642"/>
                </a:lnTo>
                <a:lnTo>
                  <a:pt x="6209" y="551"/>
                </a:lnTo>
                <a:lnTo>
                  <a:pt x="6047" y="467"/>
                </a:lnTo>
                <a:lnTo>
                  <a:pt x="5881" y="390"/>
                </a:lnTo>
                <a:lnTo>
                  <a:pt x="5709" y="318"/>
                </a:lnTo>
                <a:lnTo>
                  <a:pt x="5532" y="253"/>
                </a:lnTo>
                <a:lnTo>
                  <a:pt x="5352" y="195"/>
                </a:lnTo>
                <a:lnTo>
                  <a:pt x="5166" y="145"/>
                </a:lnTo>
                <a:lnTo>
                  <a:pt x="4978" y="101"/>
                </a:lnTo>
                <a:lnTo>
                  <a:pt x="4784" y="65"/>
                </a:lnTo>
                <a:lnTo>
                  <a:pt x="4588" y="37"/>
                </a:lnTo>
                <a:lnTo>
                  <a:pt x="4389" y="16"/>
                </a:lnTo>
                <a:lnTo>
                  <a:pt x="4187" y="4"/>
                </a:lnTo>
                <a:lnTo>
                  <a:pt x="3983" y="0"/>
                </a:lnTo>
                <a:lnTo>
                  <a:pt x="3777" y="4"/>
                </a:lnTo>
                <a:lnTo>
                  <a:pt x="3574" y="16"/>
                </a:lnTo>
                <a:lnTo>
                  <a:pt x="3376" y="37"/>
                </a:lnTo>
                <a:lnTo>
                  <a:pt x="3179" y="65"/>
                </a:lnTo>
                <a:lnTo>
                  <a:pt x="2986" y="101"/>
                </a:lnTo>
                <a:lnTo>
                  <a:pt x="2798" y="145"/>
                </a:lnTo>
                <a:lnTo>
                  <a:pt x="2612" y="195"/>
                </a:lnTo>
                <a:lnTo>
                  <a:pt x="2432" y="253"/>
                </a:lnTo>
                <a:lnTo>
                  <a:pt x="2255" y="318"/>
                </a:lnTo>
                <a:lnTo>
                  <a:pt x="2083" y="390"/>
                </a:lnTo>
                <a:lnTo>
                  <a:pt x="1917" y="467"/>
                </a:lnTo>
                <a:lnTo>
                  <a:pt x="1755" y="551"/>
                </a:lnTo>
                <a:lnTo>
                  <a:pt x="1598" y="642"/>
                </a:lnTo>
                <a:lnTo>
                  <a:pt x="1448" y="738"/>
                </a:lnTo>
                <a:lnTo>
                  <a:pt x="1303" y="840"/>
                </a:lnTo>
                <a:lnTo>
                  <a:pt x="1165" y="947"/>
                </a:lnTo>
                <a:lnTo>
                  <a:pt x="1033" y="1059"/>
                </a:lnTo>
                <a:lnTo>
                  <a:pt x="908" y="1176"/>
                </a:lnTo>
                <a:lnTo>
                  <a:pt x="790" y="1299"/>
                </a:lnTo>
                <a:lnTo>
                  <a:pt x="679" y="1425"/>
                </a:lnTo>
                <a:lnTo>
                  <a:pt x="575" y="1556"/>
                </a:lnTo>
                <a:lnTo>
                  <a:pt x="480" y="1692"/>
                </a:lnTo>
                <a:lnTo>
                  <a:pt x="312" y="1975"/>
                </a:lnTo>
                <a:lnTo>
                  <a:pt x="241" y="2121"/>
                </a:lnTo>
                <a:lnTo>
                  <a:pt x="177" y="2272"/>
                </a:lnTo>
                <a:lnTo>
                  <a:pt x="125" y="2425"/>
                </a:lnTo>
                <a:lnTo>
                  <a:pt x="80" y="2581"/>
                </a:lnTo>
                <a:lnTo>
                  <a:pt x="44" y="2741"/>
                </a:lnTo>
                <a:lnTo>
                  <a:pt x="19" y="2903"/>
                </a:lnTo>
                <a:lnTo>
                  <a:pt x="4" y="3067"/>
                </a:lnTo>
                <a:lnTo>
                  <a:pt x="0" y="3234"/>
                </a:lnTo>
                <a:lnTo>
                  <a:pt x="4" y="3400"/>
                </a:lnTo>
                <a:lnTo>
                  <a:pt x="19" y="3564"/>
                </a:lnTo>
                <a:lnTo>
                  <a:pt x="44" y="3726"/>
                </a:lnTo>
                <a:lnTo>
                  <a:pt x="80" y="3886"/>
                </a:lnTo>
                <a:lnTo>
                  <a:pt x="125" y="4042"/>
                </a:lnTo>
                <a:lnTo>
                  <a:pt x="177" y="4196"/>
                </a:lnTo>
                <a:lnTo>
                  <a:pt x="241" y="4346"/>
                </a:lnTo>
                <a:lnTo>
                  <a:pt x="312" y="4492"/>
                </a:lnTo>
                <a:lnTo>
                  <a:pt x="480" y="4775"/>
                </a:lnTo>
                <a:lnTo>
                  <a:pt x="575" y="4911"/>
                </a:lnTo>
                <a:lnTo>
                  <a:pt x="679" y="5042"/>
                </a:lnTo>
                <a:lnTo>
                  <a:pt x="790" y="5168"/>
                </a:lnTo>
                <a:lnTo>
                  <a:pt x="908" y="5291"/>
                </a:lnTo>
                <a:lnTo>
                  <a:pt x="1033" y="5408"/>
                </a:lnTo>
                <a:lnTo>
                  <a:pt x="1165" y="5520"/>
                </a:lnTo>
                <a:lnTo>
                  <a:pt x="1303" y="5627"/>
                </a:lnTo>
                <a:lnTo>
                  <a:pt x="1448" y="5729"/>
                </a:lnTo>
                <a:lnTo>
                  <a:pt x="1598" y="5825"/>
                </a:lnTo>
                <a:lnTo>
                  <a:pt x="1755" y="5916"/>
                </a:lnTo>
                <a:lnTo>
                  <a:pt x="1917" y="6000"/>
                </a:lnTo>
                <a:lnTo>
                  <a:pt x="2083" y="6077"/>
                </a:lnTo>
                <a:lnTo>
                  <a:pt x="2255" y="6149"/>
                </a:lnTo>
                <a:lnTo>
                  <a:pt x="2432" y="6214"/>
                </a:lnTo>
                <a:lnTo>
                  <a:pt x="2612" y="6272"/>
                </a:lnTo>
                <a:lnTo>
                  <a:pt x="2798" y="6322"/>
                </a:lnTo>
                <a:lnTo>
                  <a:pt x="2986" y="6367"/>
                </a:lnTo>
                <a:lnTo>
                  <a:pt x="3179" y="6403"/>
                </a:lnTo>
                <a:lnTo>
                  <a:pt x="3376" y="6430"/>
                </a:lnTo>
                <a:lnTo>
                  <a:pt x="3574" y="6451"/>
                </a:lnTo>
                <a:lnTo>
                  <a:pt x="3777" y="6463"/>
                </a:lnTo>
                <a:lnTo>
                  <a:pt x="3983" y="6468"/>
                </a:lnTo>
                <a:lnTo>
                  <a:pt x="4187" y="6463"/>
                </a:lnTo>
                <a:lnTo>
                  <a:pt x="4389" y="6451"/>
                </a:lnTo>
                <a:lnTo>
                  <a:pt x="4588" y="6430"/>
                </a:lnTo>
                <a:lnTo>
                  <a:pt x="4784" y="6403"/>
                </a:lnTo>
                <a:lnTo>
                  <a:pt x="4978" y="6367"/>
                </a:lnTo>
                <a:lnTo>
                  <a:pt x="5166" y="6322"/>
                </a:lnTo>
                <a:lnTo>
                  <a:pt x="5352" y="6272"/>
                </a:lnTo>
                <a:lnTo>
                  <a:pt x="5532" y="6214"/>
                </a:lnTo>
                <a:lnTo>
                  <a:pt x="5709" y="6149"/>
                </a:lnTo>
                <a:lnTo>
                  <a:pt x="5881" y="6077"/>
                </a:lnTo>
                <a:lnTo>
                  <a:pt x="6047" y="6000"/>
                </a:lnTo>
                <a:lnTo>
                  <a:pt x="6209" y="5916"/>
                </a:lnTo>
                <a:lnTo>
                  <a:pt x="6366" y="5825"/>
                </a:lnTo>
                <a:lnTo>
                  <a:pt x="6516" y="5729"/>
                </a:lnTo>
                <a:lnTo>
                  <a:pt x="6661" y="5627"/>
                </a:lnTo>
                <a:lnTo>
                  <a:pt x="6799" y="5520"/>
                </a:lnTo>
                <a:lnTo>
                  <a:pt x="6931" y="5408"/>
                </a:lnTo>
                <a:lnTo>
                  <a:pt x="7056" y="5291"/>
                </a:lnTo>
                <a:lnTo>
                  <a:pt x="7174" y="5168"/>
                </a:lnTo>
                <a:lnTo>
                  <a:pt x="7285" y="5042"/>
                </a:lnTo>
                <a:lnTo>
                  <a:pt x="7389" y="4911"/>
                </a:lnTo>
                <a:lnTo>
                  <a:pt x="7484" y="4775"/>
                </a:lnTo>
                <a:lnTo>
                  <a:pt x="7652" y="4492"/>
                </a:lnTo>
                <a:lnTo>
                  <a:pt x="7723" y="4346"/>
                </a:lnTo>
                <a:lnTo>
                  <a:pt x="7786" y="4196"/>
                </a:lnTo>
                <a:lnTo>
                  <a:pt x="7839" y="4042"/>
                </a:lnTo>
                <a:lnTo>
                  <a:pt x="7884" y="3886"/>
                </a:lnTo>
                <a:lnTo>
                  <a:pt x="7919" y="3726"/>
                </a:lnTo>
                <a:lnTo>
                  <a:pt x="7944" y="3564"/>
                </a:lnTo>
                <a:lnTo>
                  <a:pt x="7960" y="3400"/>
                </a:lnTo>
                <a:lnTo>
                  <a:pt x="7965" y="3234"/>
                </a:lnTo>
              </a:path>
            </a:pathLst>
          </a:custGeom>
          <a:noFill/>
          <a:ln w="20638">
            <a:solidFill>
              <a:srgbClr val="000000"/>
            </a:solidFill>
            <a:prstDash val="solid"/>
            <a:round/>
            <a:headEnd/>
            <a:tailEnd/>
          </a:ln>
        </p:spPr>
        <p:txBody>
          <a:bodyPr/>
          <a:lstStyle/>
          <a:p>
            <a:endParaRPr lang="en-IN"/>
          </a:p>
        </p:txBody>
      </p:sp>
      <p:sp>
        <p:nvSpPr>
          <p:cNvPr id="20504" name="Rectangle 24"/>
          <p:cNvSpPr>
            <a:spLocks noChangeArrowheads="1"/>
          </p:cNvSpPr>
          <p:nvPr/>
        </p:nvSpPr>
        <p:spPr bwMode="auto">
          <a:xfrm>
            <a:off x="4964113" y="1968500"/>
            <a:ext cx="469900" cy="198438"/>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7days</a:t>
            </a:r>
            <a:endParaRPr lang="en-GB" sz="2400" b="1" dirty="0">
              <a:solidFill>
                <a:schemeClr val="tx1">
                  <a:lumMod val="95000"/>
                  <a:lumOff val="5000"/>
                </a:schemeClr>
              </a:solidFill>
              <a:latin typeface="Times New Roman" pitchFamily="18" charset="0"/>
              <a:cs typeface="Arial" charset="0"/>
            </a:endParaRPr>
          </a:p>
        </p:txBody>
      </p:sp>
      <p:sp>
        <p:nvSpPr>
          <p:cNvPr id="20505" name="Rectangle 25"/>
          <p:cNvSpPr>
            <a:spLocks noChangeArrowheads="1"/>
          </p:cNvSpPr>
          <p:nvPr/>
        </p:nvSpPr>
        <p:spPr bwMode="auto">
          <a:xfrm>
            <a:off x="5362575" y="2543175"/>
            <a:ext cx="608013" cy="198438"/>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28 days</a:t>
            </a:r>
            <a:endParaRPr lang="en-GB" sz="2400" b="1" dirty="0">
              <a:solidFill>
                <a:schemeClr val="tx1">
                  <a:lumMod val="95000"/>
                  <a:lumOff val="5000"/>
                </a:schemeClr>
              </a:solidFill>
              <a:latin typeface="Times New Roman" pitchFamily="18" charset="0"/>
              <a:cs typeface="Arial" charset="0"/>
            </a:endParaRPr>
          </a:p>
        </p:txBody>
      </p:sp>
      <p:sp>
        <p:nvSpPr>
          <p:cNvPr id="20506" name="Rectangle 26"/>
          <p:cNvSpPr>
            <a:spLocks noChangeArrowheads="1"/>
          </p:cNvSpPr>
          <p:nvPr/>
        </p:nvSpPr>
        <p:spPr bwMode="auto">
          <a:xfrm>
            <a:off x="5646738" y="3279775"/>
            <a:ext cx="482504" cy="200055"/>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1 year</a:t>
            </a:r>
            <a:endParaRPr lang="en-GB" sz="2400" b="1" dirty="0">
              <a:solidFill>
                <a:schemeClr val="tx1">
                  <a:lumMod val="95000"/>
                  <a:lumOff val="5000"/>
                </a:schemeClr>
              </a:solidFill>
              <a:latin typeface="Times New Roman" pitchFamily="18" charset="0"/>
              <a:cs typeface="Arial" charset="0"/>
            </a:endParaRPr>
          </a:p>
        </p:txBody>
      </p:sp>
      <p:sp>
        <p:nvSpPr>
          <p:cNvPr id="20507" name="Rectangle 27"/>
          <p:cNvSpPr>
            <a:spLocks noChangeArrowheads="1"/>
          </p:cNvSpPr>
          <p:nvPr/>
        </p:nvSpPr>
        <p:spPr bwMode="auto">
          <a:xfrm>
            <a:off x="4456113" y="1765300"/>
            <a:ext cx="389530" cy="200055"/>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Birth</a:t>
            </a:r>
            <a:endParaRPr lang="en-GB" sz="2400" b="1" dirty="0">
              <a:solidFill>
                <a:schemeClr val="tx1">
                  <a:lumMod val="95000"/>
                  <a:lumOff val="5000"/>
                </a:schemeClr>
              </a:solidFill>
              <a:latin typeface="Times New Roman" pitchFamily="18" charset="0"/>
              <a:cs typeface="Arial" charset="0"/>
            </a:endParaRPr>
          </a:p>
        </p:txBody>
      </p:sp>
      <p:sp>
        <p:nvSpPr>
          <p:cNvPr id="20508" name="Rectangle 28"/>
          <p:cNvSpPr>
            <a:spLocks noChangeArrowheads="1"/>
          </p:cNvSpPr>
          <p:nvPr/>
        </p:nvSpPr>
        <p:spPr bwMode="auto">
          <a:xfrm>
            <a:off x="5153025" y="4332288"/>
            <a:ext cx="569913" cy="198437"/>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5 years</a:t>
            </a:r>
            <a:endParaRPr lang="en-GB" sz="2400" b="1" dirty="0">
              <a:solidFill>
                <a:schemeClr val="tx1">
                  <a:lumMod val="95000"/>
                  <a:lumOff val="5000"/>
                </a:schemeClr>
              </a:solidFill>
              <a:latin typeface="Times New Roman" pitchFamily="18" charset="0"/>
              <a:cs typeface="Arial" charset="0"/>
            </a:endParaRPr>
          </a:p>
        </p:txBody>
      </p:sp>
      <p:sp>
        <p:nvSpPr>
          <p:cNvPr id="20509" name="Rectangle 29"/>
          <p:cNvSpPr>
            <a:spLocks noChangeArrowheads="1"/>
          </p:cNvSpPr>
          <p:nvPr/>
        </p:nvSpPr>
        <p:spPr bwMode="auto">
          <a:xfrm>
            <a:off x="4318000" y="4795838"/>
            <a:ext cx="661988" cy="198437"/>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10 years</a:t>
            </a:r>
            <a:endParaRPr lang="en-GB" sz="2400" b="1" dirty="0">
              <a:solidFill>
                <a:schemeClr val="tx1">
                  <a:lumMod val="95000"/>
                  <a:lumOff val="5000"/>
                </a:schemeClr>
              </a:solidFill>
              <a:latin typeface="Times New Roman" pitchFamily="18" charset="0"/>
              <a:cs typeface="Arial" charset="0"/>
            </a:endParaRPr>
          </a:p>
        </p:txBody>
      </p:sp>
      <p:sp>
        <p:nvSpPr>
          <p:cNvPr id="20510" name="Rectangle 30"/>
          <p:cNvSpPr>
            <a:spLocks noChangeArrowheads="1"/>
          </p:cNvSpPr>
          <p:nvPr/>
        </p:nvSpPr>
        <p:spPr bwMode="auto">
          <a:xfrm>
            <a:off x="3491880" y="4293096"/>
            <a:ext cx="668453" cy="200055"/>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19 years</a:t>
            </a:r>
            <a:endParaRPr lang="en-GB" sz="2400" b="1" dirty="0">
              <a:solidFill>
                <a:schemeClr val="tx1">
                  <a:lumMod val="95000"/>
                  <a:lumOff val="5000"/>
                </a:schemeClr>
              </a:solidFill>
              <a:latin typeface="Times New Roman" pitchFamily="18" charset="0"/>
              <a:cs typeface="Arial" charset="0"/>
            </a:endParaRPr>
          </a:p>
        </p:txBody>
      </p:sp>
      <p:sp>
        <p:nvSpPr>
          <p:cNvPr id="20511" name="Rectangle 31"/>
          <p:cNvSpPr>
            <a:spLocks noChangeArrowheads="1"/>
          </p:cNvSpPr>
          <p:nvPr/>
        </p:nvSpPr>
        <p:spPr bwMode="auto">
          <a:xfrm>
            <a:off x="3276600" y="1219200"/>
            <a:ext cx="846138" cy="198438"/>
          </a:xfrm>
          <a:prstGeom prst="rect">
            <a:avLst/>
          </a:prstGeom>
          <a:noFill/>
          <a:ln w="9525">
            <a:noFill/>
            <a:miter lim="800000"/>
            <a:headEnd/>
            <a:tailEnd/>
          </a:ln>
        </p:spPr>
        <p:txBody>
          <a:bodyPr lIns="0" tIns="0" rIns="0" bIns="0">
            <a:spAutoFit/>
          </a:bodyPr>
          <a:lstStyle/>
          <a:p>
            <a:r>
              <a:rPr lang="en-GB" sz="1300" b="1" dirty="0">
                <a:solidFill>
                  <a:schemeClr val="tx1">
                    <a:lumMod val="95000"/>
                    <a:lumOff val="5000"/>
                  </a:schemeClr>
                </a:solidFill>
                <a:latin typeface="Arial" charset="0"/>
                <a:cs typeface="Arial" charset="0"/>
              </a:rPr>
              <a:t>Pregnancy</a:t>
            </a:r>
            <a:endParaRPr lang="en-GB" sz="2400" b="1" dirty="0">
              <a:solidFill>
                <a:schemeClr val="tx1">
                  <a:lumMod val="95000"/>
                  <a:lumOff val="5000"/>
                </a:schemeClr>
              </a:solidFill>
              <a:latin typeface="Times New Roman" pitchFamily="18" charset="0"/>
              <a:cs typeface="Arial" charset="0"/>
            </a:endParaRPr>
          </a:p>
        </p:txBody>
      </p:sp>
      <p:sp>
        <p:nvSpPr>
          <p:cNvPr id="20512" name="Rectangle 32"/>
          <p:cNvSpPr>
            <a:spLocks noChangeArrowheads="1"/>
          </p:cNvSpPr>
          <p:nvPr/>
        </p:nvSpPr>
        <p:spPr bwMode="auto">
          <a:xfrm>
            <a:off x="3211512" y="4005064"/>
            <a:ext cx="928439" cy="200055"/>
          </a:xfrm>
          <a:prstGeom prst="rect">
            <a:avLst/>
          </a:prstGeom>
          <a:noFill/>
          <a:ln w="9525">
            <a:noFill/>
            <a:miter lim="800000"/>
            <a:headEnd/>
            <a:tailEnd/>
          </a:ln>
        </p:spPr>
        <p:txBody>
          <a:bodyPr wrap="square" lIns="0" tIns="0" rIns="0" bIns="0">
            <a:spAutoFit/>
          </a:bodyPr>
          <a:lstStyle/>
          <a:p>
            <a:r>
              <a:rPr lang="en-GB" sz="1300" b="1" dirty="0">
                <a:solidFill>
                  <a:schemeClr val="tx1">
                    <a:lumMod val="95000"/>
                    <a:lumOff val="5000"/>
                  </a:schemeClr>
                </a:solidFill>
                <a:latin typeface="Arial" charset="0"/>
                <a:cs typeface="Arial" charset="0"/>
              </a:rPr>
              <a:t>Adulthood</a:t>
            </a:r>
            <a:endParaRPr lang="en-GB" sz="2400" b="1" dirty="0">
              <a:solidFill>
                <a:schemeClr val="tx1">
                  <a:lumMod val="95000"/>
                  <a:lumOff val="5000"/>
                </a:schemeClr>
              </a:solidFill>
              <a:latin typeface="Times New Roman" pitchFamily="18" charset="0"/>
              <a:cs typeface="Arial" charset="0"/>
            </a:endParaRPr>
          </a:p>
        </p:txBody>
      </p:sp>
      <p:sp>
        <p:nvSpPr>
          <p:cNvPr id="20513" name="Freeform 33"/>
          <p:cNvSpPr>
            <a:spLocks/>
          </p:cNvSpPr>
          <p:nvPr/>
        </p:nvSpPr>
        <p:spPr bwMode="auto">
          <a:xfrm>
            <a:off x="5805488" y="1624013"/>
            <a:ext cx="25400" cy="38100"/>
          </a:xfrm>
          <a:custGeom>
            <a:avLst/>
            <a:gdLst>
              <a:gd name="T0" fmla="*/ 25400 w 64"/>
              <a:gd name="T1" fmla="*/ 38100 h 74"/>
              <a:gd name="T2" fmla="*/ 0 w 64"/>
              <a:gd name="T3" fmla="*/ 25743 h 74"/>
              <a:gd name="T4" fmla="*/ 11906 w 64"/>
              <a:gd name="T5" fmla="*/ 0 h 74"/>
              <a:gd name="T6" fmla="*/ 12303 w 64"/>
              <a:gd name="T7" fmla="*/ 21109 h 74"/>
              <a:gd name="T8" fmla="*/ 25400 w 64"/>
              <a:gd name="T9" fmla="*/ 38100 h 74"/>
              <a:gd name="T10" fmla="*/ 0 60000 65536"/>
              <a:gd name="T11" fmla="*/ 0 60000 65536"/>
              <a:gd name="T12" fmla="*/ 0 60000 65536"/>
              <a:gd name="T13" fmla="*/ 0 60000 65536"/>
              <a:gd name="T14" fmla="*/ 0 60000 65536"/>
              <a:gd name="T15" fmla="*/ 0 w 64"/>
              <a:gd name="T16" fmla="*/ 0 h 74"/>
              <a:gd name="T17" fmla="*/ 64 w 64"/>
              <a:gd name="T18" fmla="*/ 74 h 74"/>
            </a:gdLst>
            <a:ahLst/>
            <a:cxnLst>
              <a:cxn ang="T10">
                <a:pos x="T0" y="T1"/>
              </a:cxn>
              <a:cxn ang="T11">
                <a:pos x="T2" y="T3"/>
              </a:cxn>
              <a:cxn ang="T12">
                <a:pos x="T4" y="T5"/>
              </a:cxn>
              <a:cxn ang="T13">
                <a:pos x="T6" y="T7"/>
              </a:cxn>
              <a:cxn ang="T14">
                <a:pos x="T8" y="T9"/>
              </a:cxn>
            </a:cxnLst>
            <a:rect l="T15" t="T16" r="T17" b="T18"/>
            <a:pathLst>
              <a:path w="64" h="74">
                <a:moveTo>
                  <a:pt x="64" y="74"/>
                </a:moveTo>
                <a:lnTo>
                  <a:pt x="0" y="50"/>
                </a:lnTo>
                <a:lnTo>
                  <a:pt x="30" y="0"/>
                </a:lnTo>
                <a:lnTo>
                  <a:pt x="31" y="41"/>
                </a:lnTo>
                <a:lnTo>
                  <a:pt x="64" y="74"/>
                </a:lnTo>
                <a:close/>
              </a:path>
            </a:pathLst>
          </a:custGeom>
          <a:solidFill>
            <a:srgbClr val="000000"/>
          </a:solidFill>
          <a:ln w="9525">
            <a:noFill/>
            <a:round/>
            <a:headEnd/>
            <a:tailEnd/>
          </a:ln>
        </p:spPr>
        <p:txBody>
          <a:bodyPr/>
          <a:lstStyle/>
          <a:p>
            <a:endParaRPr lang="en-IN"/>
          </a:p>
        </p:txBody>
      </p:sp>
      <p:sp>
        <p:nvSpPr>
          <p:cNvPr id="20514" name="Freeform 34"/>
          <p:cNvSpPr>
            <a:spLocks/>
          </p:cNvSpPr>
          <p:nvPr/>
        </p:nvSpPr>
        <p:spPr bwMode="auto">
          <a:xfrm>
            <a:off x="2438400" y="2209800"/>
            <a:ext cx="711200" cy="1401763"/>
          </a:xfrm>
          <a:custGeom>
            <a:avLst/>
            <a:gdLst>
              <a:gd name="T0" fmla="*/ 7077 w 1407"/>
              <a:gd name="T1" fmla="*/ 1401763 h 2650"/>
              <a:gd name="T2" fmla="*/ 2022 w 1407"/>
              <a:gd name="T3" fmla="*/ 1335113 h 2650"/>
              <a:gd name="T4" fmla="*/ 0 w 1407"/>
              <a:gd name="T5" fmla="*/ 1258942 h 2650"/>
              <a:gd name="T6" fmla="*/ 1011 w 1407"/>
              <a:gd name="T7" fmla="*/ 1158438 h 2650"/>
              <a:gd name="T8" fmla="*/ 7582 w 1407"/>
              <a:gd name="T9" fmla="*/ 1036776 h 2650"/>
              <a:gd name="T10" fmla="*/ 23252 w 1407"/>
              <a:gd name="T11" fmla="*/ 899773 h 2650"/>
              <a:gd name="T12" fmla="*/ 49031 w 1407"/>
              <a:gd name="T13" fmla="*/ 749546 h 2650"/>
              <a:gd name="T14" fmla="*/ 88458 w 1407"/>
              <a:gd name="T15" fmla="*/ 590327 h 2650"/>
              <a:gd name="T16" fmla="*/ 113731 w 1407"/>
              <a:gd name="T17" fmla="*/ 494584 h 2650"/>
              <a:gd name="T18" fmla="*/ 132434 w 1407"/>
              <a:gd name="T19" fmla="*/ 435869 h 2650"/>
              <a:gd name="T20" fmla="*/ 164279 w 1407"/>
              <a:gd name="T21" fmla="*/ 381914 h 2650"/>
              <a:gd name="T22" fmla="*/ 227968 w 1407"/>
              <a:gd name="T23" fmla="*/ 301511 h 2650"/>
              <a:gd name="T24" fmla="*/ 294185 w 1407"/>
              <a:gd name="T25" fmla="*/ 221108 h 2650"/>
              <a:gd name="T26" fmla="*/ 341700 w 1407"/>
              <a:gd name="T27" fmla="*/ 172972 h 2650"/>
              <a:gd name="T28" fmla="*/ 401851 w 1407"/>
              <a:gd name="T29" fmla="*/ 135945 h 2650"/>
              <a:gd name="T30" fmla="*/ 504462 w 1407"/>
              <a:gd name="T31" fmla="*/ 89395 h 2650"/>
              <a:gd name="T32" fmla="*/ 681883 w 1407"/>
              <a:gd name="T33" fmla="*/ 11108 h 2650"/>
              <a:gd name="T34" fmla="*/ 711200 w 1407"/>
              <a:gd name="T35" fmla="*/ 0 h 2650"/>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407"/>
              <a:gd name="T55" fmla="*/ 0 h 2650"/>
              <a:gd name="T56" fmla="*/ 1407 w 1407"/>
              <a:gd name="T57" fmla="*/ 2650 h 2650"/>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407" h="2650">
                <a:moveTo>
                  <a:pt x="14" y="2650"/>
                </a:moveTo>
                <a:lnTo>
                  <a:pt x="4" y="2524"/>
                </a:lnTo>
                <a:lnTo>
                  <a:pt x="0" y="2380"/>
                </a:lnTo>
                <a:lnTo>
                  <a:pt x="2" y="2190"/>
                </a:lnTo>
                <a:lnTo>
                  <a:pt x="15" y="1960"/>
                </a:lnTo>
                <a:lnTo>
                  <a:pt x="46" y="1701"/>
                </a:lnTo>
                <a:lnTo>
                  <a:pt x="97" y="1417"/>
                </a:lnTo>
                <a:lnTo>
                  <a:pt x="175" y="1116"/>
                </a:lnTo>
                <a:lnTo>
                  <a:pt x="225" y="935"/>
                </a:lnTo>
                <a:lnTo>
                  <a:pt x="262" y="824"/>
                </a:lnTo>
                <a:lnTo>
                  <a:pt x="325" y="722"/>
                </a:lnTo>
                <a:lnTo>
                  <a:pt x="451" y="570"/>
                </a:lnTo>
                <a:lnTo>
                  <a:pt x="582" y="418"/>
                </a:lnTo>
                <a:lnTo>
                  <a:pt x="676" y="327"/>
                </a:lnTo>
                <a:lnTo>
                  <a:pt x="795" y="257"/>
                </a:lnTo>
                <a:lnTo>
                  <a:pt x="998" y="169"/>
                </a:lnTo>
                <a:lnTo>
                  <a:pt x="1349" y="21"/>
                </a:lnTo>
                <a:lnTo>
                  <a:pt x="1407" y="0"/>
                </a:lnTo>
              </a:path>
            </a:pathLst>
          </a:custGeom>
          <a:noFill/>
          <a:ln w="60325">
            <a:solidFill>
              <a:srgbClr val="000000"/>
            </a:solidFill>
            <a:prstDash val="solid"/>
            <a:round/>
            <a:headEnd/>
            <a:tailEnd/>
          </a:ln>
        </p:spPr>
        <p:txBody>
          <a:bodyPr/>
          <a:lstStyle/>
          <a:p>
            <a:endParaRPr lang="en-IN"/>
          </a:p>
        </p:txBody>
      </p:sp>
      <p:sp>
        <p:nvSpPr>
          <p:cNvPr id="20515" name="Freeform 35"/>
          <p:cNvSpPr>
            <a:spLocks/>
          </p:cNvSpPr>
          <p:nvPr/>
        </p:nvSpPr>
        <p:spPr bwMode="auto">
          <a:xfrm>
            <a:off x="3048000" y="2133600"/>
            <a:ext cx="246063" cy="252413"/>
          </a:xfrm>
          <a:custGeom>
            <a:avLst/>
            <a:gdLst>
              <a:gd name="T0" fmla="*/ 6758 w 619"/>
              <a:gd name="T1" fmla="*/ 0 h 478"/>
              <a:gd name="T2" fmla="*/ 246063 w 619"/>
              <a:gd name="T3" fmla="*/ 133071 h 478"/>
              <a:gd name="T4" fmla="*/ 0 w 619"/>
              <a:gd name="T5" fmla="*/ 252413 h 478"/>
              <a:gd name="T6" fmla="*/ 84274 w 619"/>
              <a:gd name="T7" fmla="*/ 128319 h 478"/>
              <a:gd name="T8" fmla="*/ 6758 w 619"/>
              <a:gd name="T9" fmla="*/ 0 h 478"/>
              <a:gd name="T10" fmla="*/ 0 60000 65536"/>
              <a:gd name="T11" fmla="*/ 0 60000 65536"/>
              <a:gd name="T12" fmla="*/ 0 60000 65536"/>
              <a:gd name="T13" fmla="*/ 0 60000 65536"/>
              <a:gd name="T14" fmla="*/ 0 60000 65536"/>
              <a:gd name="T15" fmla="*/ 0 w 619"/>
              <a:gd name="T16" fmla="*/ 0 h 478"/>
              <a:gd name="T17" fmla="*/ 619 w 619"/>
              <a:gd name="T18" fmla="*/ 478 h 478"/>
            </a:gdLst>
            <a:ahLst/>
            <a:cxnLst>
              <a:cxn ang="T10">
                <a:pos x="T0" y="T1"/>
              </a:cxn>
              <a:cxn ang="T11">
                <a:pos x="T2" y="T3"/>
              </a:cxn>
              <a:cxn ang="T12">
                <a:pos x="T4" y="T5"/>
              </a:cxn>
              <a:cxn ang="T13">
                <a:pos x="T6" y="T7"/>
              </a:cxn>
              <a:cxn ang="T14">
                <a:pos x="T8" y="T9"/>
              </a:cxn>
            </a:cxnLst>
            <a:rect l="T15" t="T16" r="T17" b="T18"/>
            <a:pathLst>
              <a:path w="619" h="478">
                <a:moveTo>
                  <a:pt x="17" y="0"/>
                </a:moveTo>
                <a:lnTo>
                  <a:pt x="619" y="252"/>
                </a:lnTo>
                <a:lnTo>
                  <a:pt x="0" y="478"/>
                </a:lnTo>
                <a:lnTo>
                  <a:pt x="212" y="243"/>
                </a:lnTo>
                <a:lnTo>
                  <a:pt x="17" y="0"/>
                </a:lnTo>
                <a:close/>
              </a:path>
            </a:pathLst>
          </a:custGeom>
          <a:solidFill>
            <a:srgbClr val="000000"/>
          </a:solidFill>
          <a:ln w="9525">
            <a:noFill/>
            <a:round/>
            <a:headEnd/>
            <a:tailEnd/>
          </a:ln>
        </p:spPr>
        <p:txBody>
          <a:bodyPr/>
          <a:lstStyle/>
          <a:p>
            <a:endParaRPr lang="en-IN"/>
          </a:p>
        </p:txBody>
      </p:sp>
      <p:sp>
        <p:nvSpPr>
          <p:cNvPr id="20516" name="Rectangle 36"/>
          <p:cNvSpPr>
            <a:spLocks noChangeArrowheads="1"/>
          </p:cNvSpPr>
          <p:nvPr/>
        </p:nvSpPr>
        <p:spPr bwMode="auto">
          <a:xfrm>
            <a:off x="1981200" y="1676400"/>
            <a:ext cx="561975" cy="198438"/>
          </a:xfrm>
          <a:prstGeom prst="rect">
            <a:avLst/>
          </a:prstGeom>
          <a:noFill/>
          <a:ln w="9525">
            <a:noFill/>
            <a:miter lim="800000"/>
            <a:headEnd/>
            <a:tailEnd/>
          </a:ln>
        </p:spPr>
        <p:txBody>
          <a:bodyPr wrap="none" lIns="0" tIns="0" rIns="0" bIns="0">
            <a:spAutoFit/>
          </a:bodyPr>
          <a:lstStyle/>
          <a:p>
            <a:r>
              <a:rPr lang="en-GB" sz="1300" b="1" dirty="0">
                <a:solidFill>
                  <a:schemeClr val="tx1">
                    <a:lumMod val="95000"/>
                    <a:lumOff val="5000"/>
                  </a:schemeClr>
                </a:solidFill>
                <a:latin typeface="Arial" charset="0"/>
                <a:cs typeface="Arial" charset="0"/>
              </a:rPr>
              <a:t>Ageing</a:t>
            </a:r>
            <a:endParaRPr lang="en-GB" sz="2400" b="1" dirty="0">
              <a:solidFill>
                <a:schemeClr val="tx1">
                  <a:lumMod val="95000"/>
                  <a:lumOff val="5000"/>
                </a:schemeClr>
              </a:solidFill>
              <a:latin typeface="Times New Roman" pitchFamily="18" charset="0"/>
              <a:cs typeface="Arial" charset="0"/>
            </a:endParaRPr>
          </a:p>
        </p:txBody>
      </p:sp>
      <p:sp>
        <p:nvSpPr>
          <p:cNvPr id="20517" name="Rectangle 37"/>
          <p:cNvSpPr>
            <a:spLocks noChangeArrowheads="1"/>
          </p:cNvSpPr>
          <p:nvPr/>
        </p:nvSpPr>
        <p:spPr bwMode="auto">
          <a:xfrm>
            <a:off x="2514600" y="762000"/>
            <a:ext cx="515938" cy="198438"/>
          </a:xfrm>
          <a:prstGeom prst="rect">
            <a:avLst/>
          </a:prstGeom>
          <a:noFill/>
          <a:ln w="9525">
            <a:noFill/>
            <a:miter lim="800000"/>
            <a:headEnd/>
            <a:tailEnd/>
          </a:ln>
        </p:spPr>
        <p:txBody>
          <a:bodyPr lIns="0" tIns="0" rIns="0" bIns="0">
            <a:spAutoFit/>
          </a:bodyPr>
          <a:lstStyle/>
          <a:p>
            <a:r>
              <a:rPr lang="en-GB" sz="1300" b="1" dirty="0">
                <a:solidFill>
                  <a:schemeClr val="tx1">
                    <a:lumMod val="95000"/>
                    <a:lumOff val="5000"/>
                  </a:schemeClr>
                </a:solidFill>
                <a:latin typeface="Arial" charset="0"/>
                <a:cs typeface="Arial" charset="0"/>
              </a:rPr>
              <a:t>Death</a:t>
            </a:r>
            <a:endParaRPr lang="en-GB" sz="2400" b="1" dirty="0">
              <a:solidFill>
                <a:schemeClr val="tx1">
                  <a:lumMod val="95000"/>
                  <a:lumOff val="5000"/>
                </a:schemeClr>
              </a:solidFill>
              <a:latin typeface="Times New Roman" pitchFamily="18" charset="0"/>
              <a:cs typeface="Arial" charset="0"/>
            </a:endParaRPr>
          </a:p>
        </p:txBody>
      </p:sp>
      <p:sp>
        <p:nvSpPr>
          <p:cNvPr id="20518" name="AutoShape 38"/>
          <p:cNvSpPr>
            <a:spLocks noChangeArrowheads="1"/>
          </p:cNvSpPr>
          <p:nvPr/>
        </p:nvSpPr>
        <p:spPr bwMode="auto">
          <a:xfrm flipH="1">
            <a:off x="2478088" y="990600"/>
            <a:ext cx="762000" cy="2438400"/>
          </a:xfrm>
          <a:prstGeom prst="upArrow">
            <a:avLst>
              <a:gd name="adj1" fmla="val 50000"/>
              <a:gd name="adj2" fmla="val 80000"/>
            </a:avLst>
          </a:prstGeom>
          <a:gradFill rotWithShape="0">
            <a:gsLst>
              <a:gs pos="0">
                <a:srgbClr val="3B763B"/>
              </a:gs>
              <a:gs pos="100000">
                <a:srgbClr val="80FF80"/>
              </a:gs>
            </a:gsLst>
            <a:lin ang="5400000" scaled="1"/>
          </a:gradFill>
          <a:ln w="9525">
            <a:solidFill>
              <a:schemeClr val="tx1"/>
            </a:solidFill>
            <a:miter lim="800000"/>
            <a:headEnd/>
            <a:tailEnd/>
          </a:ln>
        </p:spPr>
        <p:txBody>
          <a:bodyPr wrap="none" anchor="ctr"/>
          <a:lstStyle/>
          <a:p>
            <a:endParaRPr lang="en-IN"/>
          </a:p>
        </p:txBody>
      </p:sp>
      <p:sp>
        <p:nvSpPr>
          <p:cNvPr id="20519" name="Rectangle 39"/>
          <p:cNvSpPr>
            <a:spLocks noChangeArrowheads="1"/>
          </p:cNvSpPr>
          <p:nvPr/>
        </p:nvSpPr>
        <p:spPr bwMode="auto">
          <a:xfrm>
            <a:off x="755576" y="188640"/>
            <a:ext cx="7704856" cy="492443"/>
          </a:xfrm>
          <a:prstGeom prst="rect">
            <a:avLst/>
          </a:prstGeom>
          <a:solidFill>
            <a:schemeClr val="accent6">
              <a:lumMod val="40000"/>
              <a:lumOff val="60000"/>
            </a:schemeClr>
          </a:solidFill>
          <a:ln w="28575">
            <a:solidFill>
              <a:srgbClr val="FF0000"/>
            </a:solidFill>
            <a:miter lim="800000"/>
            <a:headEnd/>
            <a:tailEnd/>
          </a:ln>
          <a:scene3d>
            <a:camera prst="orthographicFront"/>
            <a:lightRig rig="threePt" dir="t"/>
          </a:scene3d>
          <a:sp3d>
            <a:bevelT/>
          </a:sp3d>
        </p:spPr>
        <p:txBody>
          <a:bodyPr wrap="square" lIns="0" tIns="0" rIns="0" bIns="0">
            <a:spAutoFit/>
          </a:bodyPr>
          <a:lstStyle/>
          <a:p>
            <a:pPr algn="ctr"/>
            <a:r>
              <a:rPr lang="en-GB" sz="3200" b="1" dirty="0">
                <a:solidFill>
                  <a:srgbClr val="FF0000"/>
                </a:solidFill>
                <a:latin typeface="Baskerville Old Face" pitchFamily="18" charset="0"/>
                <a:cs typeface="Arial" charset="0"/>
              </a:rPr>
              <a:t>Nutrition interventions around the life course</a:t>
            </a:r>
          </a:p>
        </p:txBody>
      </p:sp>
      <p:sp>
        <p:nvSpPr>
          <p:cNvPr id="20521" name="Line 41"/>
          <p:cNvSpPr>
            <a:spLocks noChangeShapeType="1"/>
          </p:cNvSpPr>
          <p:nvPr/>
        </p:nvSpPr>
        <p:spPr bwMode="auto">
          <a:xfrm flipH="1" flipV="1">
            <a:off x="4716016" y="1268760"/>
            <a:ext cx="1656184" cy="0"/>
          </a:xfrm>
          <a:prstGeom prst="line">
            <a:avLst/>
          </a:prstGeom>
          <a:noFill/>
          <a:ln w="38100">
            <a:solidFill>
              <a:srgbClr val="FF0000"/>
            </a:solidFill>
            <a:round/>
            <a:headEnd/>
            <a:tailEnd type="triangle" w="med" len="med"/>
          </a:ln>
        </p:spPr>
        <p:txBody>
          <a:bodyPr wrap="none" anchor="ctr"/>
          <a:lstStyle/>
          <a:p>
            <a:endParaRPr lang="en-IN"/>
          </a:p>
        </p:txBody>
      </p:sp>
      <p:sp>
        <p:nvSpPr>
          <p:cNvPr id="20522" name="Line 42"/>
          <p:cNvSpPr>
            <a:spLocks noChangeShapeType="1"/>
          </p:cNvSpPr>
          <p:nvPr/>
        </p:nvSpPr>
        <p:spPr bwMode="auto">
          <a:xfrm flipH="1">
            <a:off x="6629400" y="2209800"/>
            <a:ext cx="228600" cy="457200"/>
          </a:xfrm>
          <a:prstGeom prst="line">
            <a:avLst/>
          </a:prstGeom>
          <a:noFill/>
          <a:ln w="38100">
            <a:solidFill>
              <a:srgbClr val="FF0000"/>
            </a:solidFill>
            <a:round/>
            <a:headEnd/>
            <a:tailEnd type="triangle" w="med" len="med"/>
          </a:ln>
        </p:spPr>
        <p:txBody>
          <a:bodyPr wrap="none" anchor="ctr"/>
          <a:lstStyle/>
          <a:p>
            <a:endParaRPr lang="en-IN"/>
          </a:p>
        </p:txBody>
      </p:sp>
      <p:sp>
        <p:nvSpPr>
          <p:cNvPr id="20523" name="Oval 43"/>
          <p:cNvSpPr>
            <a:spLocks noChangeArrowheads="1"/>
          </p:cNvSpPr>
          <p:nvPr/>
        </p:nvSpPr>
        <p:spPr bwMode="auto">
          <a:xfrm>
            <a:off x="6228184" y="908720"/>
            <a:ext cx="2736304" cy="1440160"/>
          </a:xfrm>
          <a:prstGeom prst="ellipse">
            <a:avLst/>
          </a:prstGeom>
          <a:solidFill>
            <a:schemeClr val="accent1">
              <a:lumMod val="20000"/>
              <a:lumOff val="80000"/>
            </a:schemeClr>
          </a:solidFill>
          <a:ln w="28575">
            <a:solidFill>
              <a:srgbClr val="002060"/>
            </a:solidFill>
            <a:round/>
            <a:headEnd/>
            <a:tailEnd/>
          </a:ln>
        </p:spPr>
        <p:txBody>
          <a:bodyPr wrap="none" anchor="ctr"/>
          <a:lstStyle/>
          <a:p>
            <a:pPr algn="ctr">
              <a:spcBef>
                <a:spcPct val="50000"/>
              </a:spcBef>
            </a:pPr>
            <a:endParaRPr lang="en-GB" sz="1400" b="1" dirty="0">
              <a:solidFill>
                <a:srgbClr val="FF0000"/>
              </a:solidFill>
              <a:latin typeface="Arial" charset="0"/>
              <a:cs typeface="Arial" charset="0"/>
            </a:endParaRPr>
          </a:p>
        </p:txBody>
      </p:sp>
      <p:sp>
        <p:nvSpPr>
          <p:cNvPr id="20524" name="Oval 44"/>
          <p:cNvSpPr>
            <a:spLocks noChangeArrowheads="1"/>
          </p:cNvSpPr>
          <p:nvPr/>
        </p:nvSpPr>
        <p:spPr bwMode="auto">
          <a:xfrm>
            <a:off x="6553200" y="4800600"/>
            <a:ext cx="2362200" cy="1600200"/>
          </a:xfrm>
          <a:prstGeom prst="ellipse">
            <a:avLst/>
          </a:prstGeom>
          <a:solidFill>
            <a:schemeClr val="accent1">
              <a:lumMod val="20000"/>
              <a:lumOff val="80000"/>
            </a:schemeClr>
          </a:solidFill>
          <a:ln w="28575">
            <a:solidFill>
              <a:srgbClr val="002060"/>
            </a:solidFill>
            <a:round/>
            <a:headEnd/>
            <a:tailEnd/>
          </a:ln>
        </p:spPr>
        <p:txBody>
          <a:bodyPr wrap="none" anchor="ctr"/>
          <a:lstStyle/>
          <a:p>
            <a:endParaRPr lang="en-IN"/>
          </a:p>
        </p:txBody>
      </p:sp>
      <p:sp>
        <p:nvSpPr>
          <p:cNvPr id="20525" name="Text Box 45"/>
          <p:cNvSpPr txBox="1">
            <a:spLocks noChangeArrowheads="1"/>
          </p:cNvSpPr>
          <p:nvPr/>
        </p:nvSpPr>
        <p:spPr bwMode="auto">
          <a:xfrm>
            <a:off x="6660232" y="4869160"/>
            <a:ext cx="2232248" cy="1446550"/>
          </a:xfrm>
          <a:prstGeom prst="rect">
            <a:avLst/>
          </a:prstGeom>
          <a:noFill/>
          <a:ln w="9525">
            <a:noFill/>
            <a:miter lim="800000"/>
            <a:headEnd/>
            <a:tailEnd/>
          </a:ln>
        </p:spPr>
        <p:txBody>
          <a:bodyPr wrap="square">
            <a:spAutoFit/>
          </a:bodyPr>
          <a:lstStyle/>
          <a:p>
            <a:pPr algn="ctr">
              <a:spcBef>
                <a:spcPct val="50000"/>
              </a:spcBef>
            </a:pPr>
            <a:r>
              <a:rPr lang="en-GB" sz="1600" b="1" dirty="0">
                <a:solidFill>
                  <a:srgbClr val="FF0000"/>
                </a:solidFill>
                <a:latin typeface="Baskerville Old Face" pitchFamily="18" charset="0"/>
                <a:cs typeface="Arial" charset="0"/>
              </a:rPr>
              <a:t>Micronutrient supplementation as necessary</a:t>
            </a:r>
          </a:p>
          <a:p>
            <a:pPr algn="ctr">
              <a:spcBef>
                <a:spcPct val="50000"/>
              </a:spcBef>
            </a:pPr>
            <a:r>
              <a:rPr lang="en-GB" sz="1600" b="1" dirty="0">
                <a:solidFill>
                  <a:srgbClr val="FF0000"/>
                </a:solidFill>
                <a:latin typeface="Baskerville Old Face" pitchFamily="18" charset="0"/>
                <a:cs typeface="Arial" charset="0"/>
              </a:rPr>
              <a:t>Energy &amp; nutrient adequate diet</a:t>
            </a:r>
          </a:p>
        </p:txBody>
      </p:sp>
      <p:sp>
        <p:nvSpPr>
          <p:cNvPr id="20526" name="Line 46"/>
          <p:cNvSpPr>
            <a:spLocks noChangeShapeType="1"/>
          </p:cNvSpPr>
          <p:nvPr/>
        </p:nvSpPr>
        <p:spPr bwMode="auto">
          <a:xfrm flipH="1" flipV="1">
            <a:off x="6629400" y="4572000"/>
            <a:ext cx="304800" cy="457200"/>
          </a:xfrm>
          <a:prstGeom prst="line">
            <a:avLst/>
          </a:prstGeom>
          <a:noFill/>
          <a:ln w="38100">
            <a:solidFill>
              <a:srgbClr val="FF0000"/>
            </a:solidFill>
            <a:round/>
            <a:headEnd/>
            <a:tailEnd type="triangle" w="med" len="med"/>
          </a:ln>
        </p:spPr>
        <p:txBody>
          <a:bodyPr wrap="none" anchor="ctr"/>
          <a:lstStyle/>
          <a:p>
            <a:endParaRPr lang="en-IN"/>
          </a:p>
        </p:txBody>
      </p:sp>
      <p:sp>
        <p:nvSpPr>
          <p:cNvPr id="20527" name="Line 47"/>
          <p:cNvSpPr>
            <a:spLocks noChangeShapeType="1"/>
          </p:cNvSpPr>
          <p:nvPr/>
        </p:nvSpPr>
        <p:spPr bwMode="auto">
          <a:xfrm flipH="1" flipV="1">
            <a:off x="5943600" y="5638800"/>
            <a:ext cx="609600" cy="76200"/>
          </a:xfrm>
          <a:prstGeom prst="line">
            <a:avLst/>
          </a:prstGeom>
          <a:noFill/>
          <a:ln w="38100">
            <a:solidFill>
              <a:srgbClr val="FF0000"/>
            </a:solidFill>
            <a:round/>
            <a:headEnd/>
            <a:tailEnd type="triangle" w="med" len="med"/>
          </a:ln>
        </p:spPr>
        <p:txBody>
          <a:bodyPr wrap="none" anchor="ctr"/>
          <a:lstStyle/>
          <a:p>
            <a:endParaRPr lang="en-IN"/>
          </a:p>
        </p:txBody>
      </p:sp>
      <p:sp>
        <p:nvSpPr>
          <p:cNvPr id="20529" name="Line 49"/>
          <p:cNvSpPr>
            <a:spLocks noChangeShapeType="1"/>
          </p:cNvSpPr>
          <p:nvPr/>
        </p:nvSpPr>
        <p:spPr bwMode="auto">
          <a:xfrm flipH="1" flipV="1">
            <a:off x="6705600" y="3124200"/>
            <a:ext cx="304800" cy="152400"/>
          </a:xfrm>
          <a:prstGeom prst="line">
            <a:avLst/>
          </a:prstGeom>
          <a:noFill/>
          <a:ln w="38100">
            <a:solidFill>
              <a:srgbClr val="FF0000"/>
            </a:solidFill>
            <a:round/>
            <a:headEnd/>
            <a:tailEnd type="triangle" w="med" len="med"/>
          </a:ln>
        </p:spPr>
        <p:txBody>
          <a:bodyPr wrap="none" anchor="ctr"/>
          <a:lstStyle/>
          <a:p>
            <a:endParaRPr lang="en-IN"/>
          </a:p>
        </p:txBody>
      </p:sp>
      <p:sp>
        <p:nvSpPr>
          <p:cNvPr id="20530" name="Oval 50"/>
          <p:cNvSpPr>
            <a:spLocks noChangeArrowheads="1"/>
          </p:cNvSpPr>
          <p:nvPr/>
        </p:nvSpPr>
        <p:spPr bwMode="auto">
          <a:xfrm>
            <a:off x="6948264" y="2780928"/>
            <a:ext cx="2119536" cy="1562472"/>
          </a:xfrm>
          <a:prstGeom prst="ellipse">
            <a:avLst/>
          </a:prstGeom>
          <a:solidFill>
            <a:schemeClr val="accent1">
              <a:lumMod val="20000"/>
              <a:lumOff val="80000"/>
            </a:schemeClr>
          </a:solidFill>
          <a:ln w="28575">
            <a:solidFill>
              <a:srgbClr val="002060"/>
            </a:solidFill>
            <a:round/>
            <a:headEnd/>
            <a:tailEnd/>
          </a:ln>
        </p:spPr>
        <p:txBody>
          <a:bodyPr wrap="none" anchor="ctr"/>
          <a:lstStyle/>
          <a:p>
            <a:endParaRPr lang="en-IN" dirty="0"/>
          </a:p>
        </p:txBody>
      </p:sp>
      <p:sp>
        <p:nvSpPr>
          <p:cNvPr id="20531" name="Line 51"/>
          <p:cNvSpPr>
            <a:spLocks noChangeShapeType="1"/>
          </p:cNvSpPr>
          <p:nvPr/>
        </p:nvSpPr>
        <p:spPr bwMode="auto">
          <a:xfrm flipH="1">
            <a:off x="6705600" y="3962400"/>
            <a:ext cx="381000" cy="228600"/>
          </a:xfrm>
          <a:prstGeom prst="line">
            <a:avLst/>
          </a:prstGeom>
          <a:noFill/>
          <a:ln w="38100">
            <a:solidFill>
              <a:srgbClr val="FF0000"/>
            </a:solidFill>
            <a:round/>
            <a:headEnd/>
            <a:tailEnd type="triangle" w="med" len="med"/>
          </a:ln>
        </p:spPr>
        <p:txBody>
          <a:bodyPr wrap="none" anchor="ctr"/>
          <a:lstStyle/>
          <a:p>
            <a:endParaRPr lang="en-IN"/>
          </a:p>
        </p:txBody>
      </p:sp>
      <p:sp>
        <p:nvSpPr>
          <p:cNvPr id="20532" name="Line 52"/>
          <p:cNvSpPr>
            <a:spLocks noChangeShapeType="1"/>
          </p:cNvSpPr>
          <p:nvPr/>
        </p:nvSpPr>
        <p:spPr bwMode="auto">
          <a:xfrm flipH="1" flipV="1">
            <a:off x="4191000" y="5791200"/>
            <a:ext cx="228600" cy="304800"/>
          </a:xfrm>
          <a:prstGeom prst="line">
            <a:avLst/>
          </a:prstGeom>
          <a:noFill/>
          <a:ln w="38100">
            <a:solidFill>
              <a:srgbClr val="FF0000"/>
            </a:solidFill>
            <a:round/>
            <a:headEnd/>
            <a:tailEnd type="triangle" w="med" len="med"/>
          </a:ln>
        </p:spPr>
        <p:txBody>
          <a:bodyPr wrap="none" anchor="ctr"/>
          <a:lstStyle/>
          <a:p>
            <a:endParaRPr lang="en-IN"/>
          </a:p>
        </p:txBody>
      </p:sp>
      <p:sp>
        <p:nvSpPr>
          <p:cNvPr id="20533" name="Oval 53"/>
          <p:cNvSpPr>
            <a:spLocks noChangeArrowheads="1"/>
          </p:cNvSpPr>
          <p:nvPr/>
        </p:nvSpPr>
        <p:spPr bwMode="auto">
          <a:xfrm>
            <a:off x="4038600" y="6019800"/>
            <a:ext cx="1828800" cy="457200"/>
          </a:xfrm>
          <a:prstGeom prst="ellipse">
            <a:avLst/>
          </a:prstGeom>
          <a:solidFill>
            <a:schemeClr val="accent1">
              <a:lumMod val="20000"/>
              <a:lumOff val="80000"/>
            </a:schemeClr>
          </a:solidFill>
          <a:ln w="28575">
            <a:solidFill>
              <a:srgbClr val="002060"/>
            </a:solidFill>
            <a:round/>
            <a:headEnd/>
            <a:tailEnd/>
          </a:ln>
        </p:spPr>
        <p:txBody>
          <a:bodyPr wrap="none" anchor="ctr"/>
          <a:lstStyle/>
          <a:p>
            <a:endParaRPr lang="en-IN"/>
          </a:p>
        </p:txBody>
      </p:sp>
      <p:sp>
        <p:nvSpPr>
          <p:cNvPr id="20534" name="Oval 54"/>
          <p:cNvSpPr>
            <a:spLocks noChangeArrowheads="1"/>
          </p:cNvSpPr>
          <p:nvPr/>
        </p:nvSpPr>
        <p:spPr bwMode="auto">
          <a:xfrm>
            <a:off x="179512" y="2204864"/>
            <a:ext cx="2106488" cy="1071736"/>
          </a:xfrm>
          <a:prstGeom prst="ellipse">
            <a:avLst/>
          </a:prstGeom>
          <a:solidFill>
            <a:schemeClr val="accent1">
              <a:lumMod val="20000"/>
              <a:lumOff val="80000"/>
            </a:schemeClr>
          </a:solidFill>
          <a:ln w="28575">
            <a:solidFill>
              <a:srgbClr val="002060"/>
            </a:solidFill>
            <a:round/>
            <a:headEnd/>
            <a:tailEnd/>
          </a:ln>
        </p:spPr>
        <p:txBody>
          <a:bodyPr wrap="none" anchor="ctr"/>
          <a:lstStyle/>
          <a:p>
            <a:endParaRPr lang="en-IN" b="1" dirty="0"/>
          </a:p>
        </p:txBody>
      </p:sp>
      <p:sp>
        <p:nvSpPr>
          <p:cNvPr id="20535" name="Oval 55"/>
          <p:cNvSpPr>
            <a:spLocks noChangeArrowheads="1"/>
          </p:cNvSpPr>
          <p:nvPr/>
        </p:nvSpPr>
        <p:spPr bwMode="auto">
          <a:xfrm>
            <a:off x="179512" y="4191000"/>
            <a:ext cx="2376264" cy="1828800"/>
          </a:xfrm>
          <a:prstGeom prst="ellipse">
            <a:avLst/>
          </a:prstGeom>
          <a:solidFill>
            <a:schemeClr val="accent1">
              <a:lumMod val="20000"/>
              <a:lumOff val="80000"/>
            </a:schemeClr>
          </a:solidFill>
          <a:ln w="28575">
            <a:solidFill>
              <a:srgbClr val="002060"/>
            </a:solidFill>
            <a:round/>
            <a:headEnd/>
            <a:tailEnd/>
          </a:ln>
        </p:spPr>
        <p:txBody>
          <a:bodyPr wrap="none" anchor="ctr"/>
          <a:lstStyle/>
          <a:p>
            <a:endParaRPr lang="en-IN"/>
          </a:p>
        </p:txBody>
      </p:sp>
      <p:sp>
        <p:nvSpPr>
          <p:cNvPr id="20536" name="Text Box 56"/>
          <p:cNvSpPr txBox="1">
            <a:spLocks noChangeArrowheads="1"/>
          </p:cNvSpPr>
          <p:nvPr/>
        </p:nvSpPr>
        <p:spPr bwMode="auto">
          <a:xfrm>
            <a:off x="4343400" y="6096000"/>
            <a:ext cx="1828800" cy="338554"/>
          </a:xfrm>
          <a:prstGeom prst="rect">
            <a:avLst/>
          </a:prstGeom>
          <a:noFill/>
          <a:ln w="9525">
            <a:noFill/>
            <a:miter lim="800000"/>
            <a:headEnd/>
            <a:tailEnd/>
          </a:ln>
        </p:spPr>
        <p:txBody>
          <a:bodyPr>
            <a:spAutoFit/>
          </a:bodyPr>
          <a:lstStyle/>
          <a:p>
            <a:pPr>
              <a:spcBef>
                <a:spcPct val="50000"/>
              </a:spcBef>
            </a:pPr>
            <a:r>
              <a:rPr lang="en-GB" sz="1600" b="1" dirty="0">
                <a:solidFill>
                  <a:srgbClr val="FF0000"/>
                </a:solidFill>
                <a:latin typeface="Baskerville Old Face" pitchFamily="18" charset="0"/>
                <a:cs typeface="Arial" charset="0"/>
              </a:rPr>
              <a:t>School meals</a:t>
            </a:r>
          </a:p>
        </p:txBody>
      </p:sp>
      <p:sp>
        <p:nvSpPr>
          <p:cNvPr id="20537" name="Text Box 57"/>
          <p:cNvSpPr txBox="1">
            <a:spLocks noChangeArrowheads="1"/>
          </p:cNvSpPr>
          <p:nvPr/>
        </p:nvSpPr>
        <p:spPr bwMode="auto">
          <a:xfrm>
            <a:off x="395536" y="4509120"/>
            <a:ext cx="1944216" cy="1446550"/>
          </a:xfrm>
          <a:prstGeom prst="rect">
            <a:avLst/>
          </a:prstGeom>
          <a:noFill/>
          <a:ln w="9525">
            <a:noFill/>
            <a:miter lim="800000"/>
            <a:headEnd/>
            <a:tailEnd/>
          </a:ln>
        </p:spPr>
        <p:txBody>
          <a:bodyPr wrap="square">
            <a:spAutoFit/>
          </a:bodyPr>
          <a:lstStyle/>
          <a:p>
            <a:pPr algn="ctr">
              <a:spcBef>
                <a:spcPct val="50000"/>
              </a:spcBef>
            </a:pPr>
            <a:r>
              <a:rPr lang="en-GB" sz="1600" b="1" dirty="0">
                <a:solidFill>
                  <a:srgbClr val="FF0000"/>
                </a:solidFill>
                <a:latin typeface="Baskerville Old Face" pitchFamily="18" charset="0"/>
                <a:cs typeface="Arial" charset="0"/>
              </a:rPr>
              <a:t>Pre-pregnancy dietary advise for adolescent girls and women</a:t>
            </a:r>
          </a:p>
          <a:p>
            <a:pPr algn="ctr">
              <a:spcBef>
                <a:spcPct val="50000"/>
              </a:spcBef>
            </a:pPr>
            <a:r>
              <a:rPr lang="en-GB" sz="1600" b="1" dirty="0">
                <a:solidFill>
                  <a:srgbClr val="FF0000"/>
                </a:solidFill>
                <a:latin typeface="Baskerville Old Face" pitchFamily="18" charset="0"/>
                <a:cs typeface="Arial" charset="0"/>
              </a:rPr>
              <a:t>Adolescent dietary advise </a:t>
            </a:r>
          </a:p>
        </p:txBody>
      </p:sp>
      <p:sp>
        <p:nvSpPr>
          <p:cNvPr id="20538" name="Text Box 58"/>
          <p:cNvSpPr txBox="1">
            <a:spLocks noChangeArrowheads="1"/>
          </p:cNvSpPr>
          <p:nvPr/>
        </p:nvSpPr>
        <p:spPr bwMode="auto">
          <a:xfrm>
            <a:off x="323528" y="2276872"/>
            <a:ext cx="1962472" cy="830997"/>
          </a:xfrm>
          <a:prstGeom prst="rect">
            <a:avLst/>
          </a:prstGeom>
          <a:noFill/>
          <a:ln w="9525">
            <a:noFill/>
            <a:miter lim="800000"/>
            <a:headEnd/>
            <a:tailEnd/>
          </a:ln>
        </p:spPr>
        <p:txBody>
          <a:bodyPr wrap="square">
            <a:spAutoFit/>
          </a:bodyPr>
          <a:lstStyle/>
          <a:p>
            <a:pPr algn="ctr">
              <a:spcBef>
                <a:spcPct val="50000"/>
              </a:spcBef>
            </a:pPr>
            <a:r>
              <a:rPr lang="en-GB" sz="1600" b="1" dirty="0">
                <a:solidFill>
                  <a:srgbClr val="FF0000"/>
                </a:solidFill>
                <a:latin typeface="Baskerville Old Face" pitchFamily="18" charset="0"/>
                <a:cs typeface="Arial" charset="0"/>
              </a:rPr>
              <a:t>Diet and micronutrients during pregnancy </a:t>
            </a:r>
          </a:p>
        </p:txBody>
      </p:sp>
      <p:sp>
        <p:nvSpPr>
          <p:cNvPr id="20539" name="Line 59"/>
          <p:cNvSpPr>
            <a:spLocks noChangeShapeType="1"/>
          </p:cNvSpPr>
          <p:nvPr/>
        </p:nvSpPr>
        <p:spPr bwMode="auto">
          <a:xfrm flipV="1">
            <a:off x="5410200" y="5715000"/>
            <a:ext cx="152400" cy="304800"/>
          </a:xfrm>
          <a:prstGeom prst="line">
            <a:avLst/>
          </a:prstGeom>
          <a:noFill/>
          <a:ln w="38100">
            <a:solidFill>
              <a:srgbClr val="FF0000"/>
            </a:solidFill>
            <a:round/>
            <a:headEnd/>
            <a:tailEnd type="triangle" w="med" len="med"/>
          </a:ln>
        </p:spPr>
        <p:txBody>
          <a:bodyPr wrap="none" anchor="ctr"/>
          <a:lstStyle/>
          <a:p>
            <a:endParaRPr lang="en-IN"/>
          </a:p>
        </p:txBody>
      </p:sp>
      <p:sp>
        <p:nvSpPr>
          <p:cNvPr id="20540" name="Line 60"/>
          <p:cNvSpPr>
            <a:spLocks noChangeShapeType="1"/>
          </p:cNvSpPr>
          <p:nvPr/>
        </p:nvSpPr>
        <p:spPr bwMode="auto">
          <a:xfrm flipV="1">
            <a:off x="2057400" y="3962400"/>
            <a:ext cx="228600" cy="381000"/>
          </a:xfrm>
          <a:prstGeom prst="line">
            <a:avLst/>
          </a:prstGeom>
          <a:noFill/>
          <a:ln w="38100">
            <a:solidFill>
              <a:srgbClr val="FF0000"/>
            </a:solidFill>
            <a:round/>
            <a:headEnd/>
            <a:tailEnd type="triangle" w="med" len="med"/>
          </a:ln>
        </p:spPr>
        <p:txBody>
          <a:bodyPr wrap="none" anchor="ctr"/>
          <a:lstStyle/>
          <a:p>
            <a:endParaRPr lang="en-IN"/>
          </a:p>
        </p:txBody>
      </p:sp>
      <p:sp>
        <p:nvSpPr>
          <p:cNvPr id="20541" name="Line 61"/>
          <p:cNvSpPr>
            <a:spLocks noChangeShapeType="1"/>
          </p:cNvSpPr>
          <p:nvPr/>
        </p:nvSpPr>
        <p:spPr bwMode="auto">
          <a:xfrm>
            <a:off x="1676400" y="3276600"/>
            <a:ext cx="457200" cy="381000"/>
          </a:xfrm>
          <a:prstGeom prst="line">
            <a:avLst/>
          </a:prstGeom>
          <a:noFill/>
          <a:ln w="38100">
            <a:solidFill>
              <a:srgbClr val="FF0000"/>
            </a:solidFill>
            <a:round/>
            <a:headEnd/>
            <a:tailEnd type="triangle" w="med" len="med"/>
          </a:ln>
        </p:spPr>
        <p:txBody>
          <a:bodyPr wrap="none" anchor="ctr"/>
          <a:lstStyle/>
          <a:p>
            <a:endParaRPr lang="en-IN"/>
          </a:p>
        </p:txBody>
      </p:sp>
      <p:sp>
        <p:nvSpPr>
          <p:cNvPr id="20542" name="Line 62"/>
          <p:cNvSpPr>
            <a:spLocks noChangeShapeType="1"/>
          </p:cNvSpPr>
          <p:nvPr/>
        </p:nvSpPr>
        <p:spPr bwMode="auto">
          <a:xfrm>
            <a:off x="2339752" y="5589240"/>
            <a:ext cx="936848" cy="125760"/>
          </a:xfrm>
          <a:prstGeom prst="line">
            <a:avLst/>
          </a:prstGeom>
          <a:noFill/>
          <a:ln w="38100">
            <a:solidFill>
              <a:srgbClr val="FF0000"/>
            </a:solidFill>
            <a:round/>
            <a:headEnd/>
            <a:tailEnd type="triangle" w="med" len="med"/>
          </a:ln>
        </p:spPr>
        <p:txBody>
          <a:bodyPr wrap="none" anchor="ctr"/>
          <a:lstStyle/>
          <a:p>
            <a:endParaRPr lang="en-IN"/>
          </a:p>
        </p:txBody>
      </p:sp>
      <p:sp>
        <p:nvSpPr>
          <p:cNvPr id="20543" name="Oval 63"/>
          <p:cNvSpPr>
            <a:spLocks noChangeArrowheads="1"/>
          </p:cNvSpPr>
          <p:nvPr/>
        </p:nvSpPr>
        <p:spPr bwMode="auto">
          <a:xfrm>
            <a:off x="3275856" y="2276872"/>
            <a:ext cx="2016224" cy="936104"/>
          </a:xfrm>
          <a:prstGeom prst="ellipse">
            <a:avLst/>
          </a:prstGeom>
          <a:solidFill>
            <a:schemeClr val="accent3">
              <a:lumMod val="40000"/>
              <a:lumOff val="60000"/>
            </a:schemeClr>
          </a:solidFill>
          <a:ln w="28575">
            <a:solidFill>
              <a:srgbClr val="FF0000"/>
            </a:solidFill>
            <a:round/>
            <a:headEnd/>
            <a:tailEnd/>
          </a:ln>
        </p:spPr>
        <p:txBody>
          <a:bodyPr wrap="none" anchor="ctr"/>
          <a:lstStyle/>
          <a:p>
            <a:endParaRPr lang="en-IN"/>
          </a:p>
        </p:txBody>
      </p:sp>
      <p:sp>
        <p:nvSpPr>
          <p:cNvPr id="90176" name="Text Box 64"/>
          <p:cNvSpPr txBox="1">
            <a:spLocks noChangeArrowheads="1"/>
          </p:cNvSpPr>
          <p:nvPr/>
        </p:nvSpPr>
        <p:spPr bwMode="auto">
          <a:xfrm>
            <a:off x="3275856" y="2276872"/>
            <a:ext cx="1944216" cy="923330"/>
          </a:xfrm>
          <a:prstGeom prst="rect">
            <a:avLst/>
          </a:prstGeom>
          <a:noFill/>
          <a:ln w="9525">
            <a:noFill/>
            <a:miter lim="800000"/>
            <a:headEnd/>
            <a:tailEnd/>
          </a:ln>
        </p:spPr>
        <p:txBody>
          <a:bodyPr wrap="square">
            <a:spAutoFit/>
          </a:bodyPr>
          <a:lstStyle/>
          <a:p>
            <a:pPr algn="ctr">
              <a:spcBef>
                <a:spcPct val="50000"/>
              </a:spcBef>
            </a:pPr>
            <a:r>
              <a:rPr lang="en-GB" b="1" dirty="0" smtClean="0">
                <a:latin typeface="Baskerville Old Face" pitchFamily="18" charset="0"/>
                <a:cs typeface="Arial" charset="0"/>
              </a:rPr>
              <a:t>GLOBAL STRATEGIES IYCF</a:t>
            </a:r>
            <a:endParaRPr lang="en-GB" b="1" dirty="0">
              <a:latin typeface="Baskerville Old Face" pitchFamily="18" charset="0"/>
              <a:cs typeface="Arial" charset="0"/>
            </a:endParaRPr>
          </a:p>
        </p:txBody>
      </p:sp>
      <p:sp>
        <p:nvSpPr>
          <p:cNvPr id="20545" name="Line 65"/>
          <p:cNvSpPr>
            <a:spLocks noChangeShapeType="1"/>
          </p:cNvSpPr>
          <p:nvPr/>
        </p:nvSpPr>
        <p:spPr bwMode="auto">
          <a:xfrm>
            <a:off x="5220072" y="2924944"/>
            <a:ext cx="288032" cy="144016"/>
          </a:xfrm>
          <a:prstGeom prst="line">
            <a:avLst/>
          </a:prstGeom>
          <a:noFill/>
          <a:ln w="38100">
            <a:solidFill>
              <a:srgbClr val="FF0000"/>
            </a:solidFill>
            <a:round/>
            <a:headEnd/>
            <a:tailEnd type="triangle" w="med" len="med"/>
          </a:ln>
        </p:spPr>
        <p:txBody>
          <a:bodyPr wrap="none" anchor="ctr"/>
          <a:lstStyle/>
          <a:p>
            <a:endParaRPr lang="en-IN"/>
          </a:p>
        </p:txBody>
      </p:sp>
      <p:sp>
        <p:nvSpPr>
          <p:cNvPr id="20546" name="Line 66"/>
          <p:cNvSpPr>
            <a:spLocks noChangeShapeType="1"/>
          </p:cNvSpPr>
          <p:nvPr/>
        </p:nvSpPr>
        <p:spPr bwMode="auto">
          <a:xfrm flipH="1" flipV="1">
            <a:off x="4419600" y="1981200"/>
            <a:ext cx="0" cy="304800"/>
          </a:xfrm>
          <a:prstGeom prst="line">
            <a:avLst/>
          </a:prstGeom>
          <a:noFill/>
          <a:ln w="38100">
            <a:solidFill>
              <a:srgbClr val="FF0000"/>
            </a:solidFill>
            <a:round/>
            <a:headEnd/>
            <a:tailEnd type="triangle" w="med" len="med"/>
          </a:ln>
        </p:spPr>
        <p:txBody>
          <a:bodyPr wrap="none" anchor="ctr"/>
          <a:lstStyle/>
          <a:p>
            <a:endParaRPr lang="en-IN"/>
          </a:p>
        </p:txBody>
      </p:sp>
      <p:sp>
        <p:nvSpPr>
          <p:cNvPr id="72" name="TextBox 71"/>
          <p:cNvSpPr txBox="1"/>
          <p:nvPr/>
        </p:nvSpPr>
        <p:spPr>
          <a:xfrm>
            <a:off x="6948264" y="2780928"/>
            <a:ext cx="2016224" cy="1446550"/>
          </a:xfrm>
          <a:prstGeom prst="rect">
            <a:avLst/>
          </a:prstGeom>
          <a:noFill/>
        </p:spPr>
        <p:txBody>
          <a:bodyPr wrap="square" rtlCol="0">
            <a:spAutoFit/>
          </a:bodyPr>
          <a:lstStyle/>
          <a:p>
            <a:pPr algn="ctr">
              <a:spcBef>
                <a:spcPct val="50000"/>
              </a:spcBef>
            </a:pPr>
            <a:r>
              <a:rPr lang="en-GB" sz="1600" b="1" dirty="0" smtClean="0">
                <a:solidFill>
                  <a:srgbClr val="FF0000"/>
                </a:solidFill>
                <a:latin typeface="Baskerville Old Face" pitchFamily="18" charset="0"/>
                <a:cs typeface="Arial" charset="0"/>
              </a:rPr>
              <a:t>Adequate complementary feeding 6-24 months</a:t>
            </a:r>
          </a:p>
          <a:p>
            <a:pPr algn="ctr">
              <a:spcBef>
                <a:spcPct val="50000"/>
              </a:spcBef>
            </a:pPr>
            <a:r>
              <a:rPr lang="en-GB" sz="1600" b="1" dirty="0" smtClean="0">
                <a:solidFill>
                  <a:srgbClr val="FF0000"/>
                </a:solidFill>
                <a:latin typeface="Baskerville Old Face" pitchFamily="18" charset="0"/>
                <a:cs typeface="Arial" charset="0"/>
              </a:rPr>
              <a:t>Continued breastfeeding</a:t>
            </a:r>
            <a:endParaRPr lang="en-IN" sz="2000" dirty="0">
              <a:latin typeface="Baskerville Old Face" pitchFamily="18" charset="0"/>
            </a:endParaRPr>
          </a:p>
        </p:txBody>
      </p:sp>
      <p:sp>
        <p:nvSpPr>
          <p:cNvPr id="73" name="TextBox 72"/>
          <p:cNvSpPr txBox="1"/>
          <p:nvPr/>
        </p:nvSpPr>
        <p:spPr>
          <a:xfrm>
            <a:off x="6588224" y="980728"/>
            <a:ext cx="1944215" cy="1600438"/>
          </a:xfrm>
          <a:prstGeom prst="rect">
            <a:avLst/>
          </a:prstGeom>
          <a:noFill/>
        </p:spPr>
        <p:txBody>
          <a:bodyPr wrap="square" rtlCol="0">
            <a:spAutoFit/>
          </a:bodyPr>
          <a:lstStyle/>
          <a:p>
            <a:pPr algn="ctr">
              <a:spcBef>
                <a:spcPct val="50000"/>
              </a:spcBef>
            </a:pPr>
            <a:r>
              <a:rPr lang="en-GB" sz="1600" b="1" dirty="0" smtClean="0">
                <a:solidFill>
                  <a:srgbClr val="FF0000"/>
                </a:solidFill>
                <a:latin typeface="Baskerville Old Face" pitchFamily="18" charset="0"/>
                <a:cs typeface="Arial" charset="0"/>
              </a:rPr>
              <a:t>Early initiation of breastfeeding Exclusive breastfeeding for 6 months</a:t>
            </a:r>
          </a:p>
          <a:p>
            <a:endParaRPr lang="en-IN"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90176">
                                            <p:txEl>
                                              <p:pRg st="0" end="0"/>
                                            </p:txEl>
                                          </p:spTgt>
                                        </p:tgtEl>
                                        <p:attrNameLst>
                                          <p:attrName>style.visibility</p:attrName>
                                        </p:attrNameLst>
                                      </p:cBhvr>
                                      <p:to>
                                        <p:strVal val="visible"/>
                                      </p:to>
                                    </p:set>
                                    <p:anim calcmode="lin" valueType="num">
                                      <p:cBhvr>
                                        <p:cTn id="7" dur="1000" fill="hold"/>
                                        <p:tgtEl>
                                          <p:spTgt spid="90176">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90176">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9017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8" name="Rectangle 2"/>
          <p:cNvSpPr>
            <a:spLocks noGrp="1" noChangeArrowheads="1"/>
          </p:cNvSpPr>
          <p:nvPr>
            <p:ph type="title"/>
          </p:nvPr>
        </p:nvSpPr>
        <p:spPr>
          <a:xfrm>
            <a:off x="611560" y="188640"/>
            <a:ext cx="8532440" cy="1080120"/>
          </a:xfrm>
        </p:spPr>
        <p:txBody>
          <a:bodyPr>
            <a:normAutofit/>
          </a:bodyPr>
          <a:lstStyle/>
          <a:p>
            <a:r>
              <a:rPr lang="en-US" sz="3200" b="1" dirty="0" smtClean="0">
                <a:solidFill>
                  <a:srgbClr val="FF0000"/>
                </a:solidFill>
                <a:latin typeface="Baskerville Old Face" pitchFamily="18" charset="0"/>
              </a:rPr>
              <a:t>Essential Actions to promote, protect and support appropriate IYCF practices </a:t>
            </a:r>
          </a:p>
        </p:txBody>
      </p:sp>
      <p:graphicFrame>
        <p:nvGraphicFramePr>
          <p:cNvPr id="7170" name="Diagram 3"/>
          <p:cNvGraphicFramePr>
            <a:graphicFrameLocks/>
          </p:cNvGraphicFramePr>
          <p:nvPr>
            <p:ph idx="1"/>
          </p:nvPr>
        </p:nvGraphicFramePr>
        <p:xfrm>
          <a:off x="-2772816" y="1268760"/>
          <a:ext cx="13969552" cy="6336704"/>
        </p:xfrm>
        <a:graphic>
          <a:graphicData uri="http://schemas.openxmlformats.org/drawingml/2006/compatibility">
            <com:legacyDrawing xmlns:com="http://schemas.openxmlformats.org/drawingml/2006/compatibility" spid="_x0000_s29698"/>
          </a:graphicData>
        </a:graphic>
      </p:graphicFrame>
      <p:pic>
        <p:nvPicPr>
          <p:cNvPr id="7179" name="Picture 13" descr="j0300840"/>
          <p:cNvPicPr>
            <a:picLocks noChangeAspect="1" noChangeArrowheads="1"/>
          </p:cNvPicPr>
          <p:nvPr/>
        </p:nvPicPr>
        <p:blipFill>
          <a:blip r:embed="rId3" cstate="print"/>
          <a:srcRect/>
          <a:stretch>
            <a:fillRect/>
          </a:stretch>
        </p:blipFill>
        <p:spPr bwMode="auto">
          <a:xfrm>
            <a:off x="1169420" y="1196752"/>
            <a:ext cx="2381819" cy="1512168"/>
          </a:xfrm>
          <a:prstGeom prst="rect">
            <a:avLst/>
          </a:prstGeom>
          <a:noFill/>
          <a:ln w="9525">
            <a:noFill/>
            <a:miter lim="800000"/>
            <a:headEnd/>
            <a:tailEnd/>
          </a:ln>
        </p:spPr>
      </p:pic>
      <p:pic>
        <p:nvPicPr>
          <p:cNvPr id="7180" name="Picture 14" descr="j0183110"/>
          <p:cNvPicPr>
            <a:picLocks noChangeAspect="1" noChangeArrowheads="1"/>
          </p:cNvPicPr>
          <p:nvPr/>
        </p:nvPicPr>
        <p:blipFill>
          <a:blip r:embed="rId4" cstate="print"/>
          <a:srcRect/>
          <a:stretch>
            <a:fillRect/>
          </a:stretch>
        </p:blipFill>
        <p:spPr bwMode="auto">
          <a:xfrm>
            <a:off x="179513" y="2780927"/>
            <a:ext cx="1733166" cy="2639997"/>
          </a:xfrm>
          <a:prstGeom prst="rect">
            <a:avLst/>
          </a:prstGeom>
          <a:noFill/>
          <a:ln w="9525">
            <a:noFill/>
            <a:miter lim="800000"/>
            <a:headEnd/>
            <a:tailEnd/>
          </a:ln>
        </p:spPr>
      </p:pic>
      <p:pic>
        <p:nvPicPr>
          <p:cNvPr id="7181" name="Picture 15" descr="j0239657"/>
          <p:cNvPicPr>
            <a:picLocks noChangeAspect="1" noChangeArrowheads="1"/>
          </p:cNvPicPr>
          <p:nvPr/>
        </p:nvPicPr>
        <p:blipFill>
          <a:blip r:embed="rId5" cstate="print"/>
          <a:srcRect/>
          <a:stretch>
            <a:fillRect/>
          </a:stretch>
        </p:blipFill>
        <p:spPr bwMode="auto">
          <a:xfrm>
            <a:off x="6251502" y="2351694"/>
            <a:ext cx="2496962" cy="2157426"/>
          </a:xfrm>
          <a:prstGeom prst="rect">
            <a:avLst/>
          </a:prstGeom>
          <a:noFill/>
          <a:ln w="9525">
            <a:noFill/>
            <a:miter lim="800000"/>
            <a:headEnd/>
            <a:tailEnd/>
          </a:ln>
        </p:spPr>
      </p:pic>
      <p:sp>
        <p:nvSpPr>
          <p:cNvPr id="7" name="TextBox 6"/>
          <p:cNvSpPr txBox="1"/>
          <p:nvPr/>
        </p:nvSpPr>
        <p:spPr>
          <a:xfrm>
            <a:off x="3563888" y="1772816"/>
            <a:ext cx="2376264" cy="646331"/>
          </a:xfrm>
          <a:prstGeom prst="rect">
            <a:avLst/>
          </a:prstGeom>
          <a:solidFill>
            <a:schemeClr val="accent2">
              <a:lumMod val="40000"/>
              <a:lumOff val="60000"/>
            </a:schemeClr>
          </a:solidFill>
        </p:spPr>
        <p:txBody>
          <a:bodyPr wrap="square" rtlCol="0">
            <a:spAutoFit/>
          </a:bodyPr>
          <a:lstStyle/>
          <a:p>
            <a:pPr algn="ctr"/>
            <a:r>
              <a:rPr lang="en-US" b="1" dirty="0" smtClean="0">
                <a:latin typeface="Baskerville Old Face" pitchFamily="18" charset="0"/>
              </a:rPr>
              <a:t>Legislation and  policy Implementation</a:t>
            </a:r>
            <a:endParaRPr lang="en-IN" b="1" dirty="0">
              <a:latin typeface="Baskerville Old Face" pitchFamily="18" charset="0"/>
            </a:endParaRPr>
          </a:p>
        </p:txBody>
      </p:sp>
      <p:sp>
        <p:nvSpPr>
          <p:cNvPr id="8" name="TextBox 7"/>
          <p:cNvSpPr txBox="1"/>
          <p:nvPr/>
        </p:nvSpPr>
        <p:spPr>
          <a:xfrm>
            <a:off x="0" y="5517232"/>
            <a:ext cx="2339753" cy="648072"/>
          </a:xfrm>
          <a:prstGeom prst="rect">
            <a:avLst/>
          </a:prstGeom>
          <a:solidFill>
            <a:schemeClr val="accent2">
              <a:lumMod val="40000"/>
              <a:lumOff val="60000"/>
            </a:schemeClr>
          </a:solidFill>
        </p:spPr>
        <p:txBody>
          <a:bodyPr wrap="square" rtlCol="0">
            <a:spAutoFit/>
          </a:bodyPr>
          <a:lstStyle/>
          <a:p>
            <a:pPr algn="ctr"/>
            <a:r>
              <a:rPr lang="en-US" b="1" dirty="0" smtClean="0">
                <a:latin typeface="Baskerville Old Face" pitchFamily="18" charset="0"/>
              </a:rPr>
              <a:t>Improving family and community practices</a:t>
            </a:r>
            <a:endParaRPr lang="en-IN" b="1" dirty="0">
              <a:latin typeface="Baskerville Old Face" pitchFamily="18" charset="0"/>
            </a:endParaRPr>
          </a:p>
        </p:txBody>
      </p:sp>
      <p:sp>
        <p:nvSpPr>
          <p:cNvPr id="10" name="TextBox 9"/>
          <p:cNvSpPr txBox="1"/>
          <p:nvPr/>
        </p:nvSpPr>
        <p:spPr>
          <a:xfrm>
            <a:off x="6516216" y="5013176"/>
            <a:ext cx="2376264" cy="923330"/>
          </a:xfrm>
          <a:prstGeom prst="rect">
            <a:avLst/>
          </a:prstGeom>
          <a:solidFill>
            <a:schemeClr val="accent2">
              <a:lumMod val="40000"/>
              <a:lumOff val="60000"/>
            </a:schemeClr>
          </a:solidFill>
        </p:spPr>
        <p:txBody>
          <a:bodyPr wrap="square" rtlCol="0">
            <a:spAutoFit/>
          </a:bodyPr>
          <a:lstStyle/>
          <a:p>
            <a:pPr algn="ctr"/>
            <a:r>
              <a:rPr lang="en-US" b="1" dirty="0" smtClean="0">
                <a:latin typeface="Baskerville Old Face" pitchFamily="18" charset="0"/>
              </a:rPr>
              <a:t>Improving Health system and health worker skills</a:t>
            </a:r>
            <a:endParaRPr lang="en-IN" b="1" dirty="0">
              <a:latin typeface="Baskerville Old Face"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274638"/>
            <a:ext cx="7272808" cy="634082"/>
          </a:xfrm>
          <a:solidFill>
            <a:schemeClr val="accent3">
              <a:lumMod val="40000"/>
              <a:lumOff val="60000"/>
            </a:schemeClr>
          </a:solidFill>
          <a:ln>
            <a:solidFill>
              <a:schemeClr val="bg2">
                <a:lumMod val="50000"/>
              </a:schemeClr>
            </a:solidFill>
          </a:ln>
          <a:scene3d>
            <a:camera prst="orthographicFront"/>
            <a:lightRig rig="threePt" dir="t"/>
          </a:scene3d>
          <a:sp3d>
            <a:bevelT/>
          </a:sp3d>
        </p:spPr>
        <p:txBody>
          <a:bodyPr>
            <a:normAutofit/>
          </a:bodyPr>
          <a:lstStyle/>
          <a:p>
            <a:r>
              <a:rPr lang="en-IN" sz="3200" b="1" dirty="0" smtClean="0">
                <a:solidFill>
                  <a:srgbClr val="FF0000"/>
                </a:solidFill>
                <a:latin typeface="Baskerville Old Face" pitchFamily="18" charset="0"/>
              </a:rPr>
              <a:t>What works</a:t>
            </a:r>
            <a:r>
              <a:rPr lang="en-IN" sz="3200" b="1" dirty="0" smtClean="0">
                <a:solidFill>
                  <a:srgbClr val="FF0000"/>
                </a:solidFill>
                <a:latin typeface="Times New Roman" pitchFamily="18" charset="0"/>
                <a:cs typeface="Times New Roman" pitchFamily="18" charset="0"/>
              </a:rPr>
              <a:t>?</a:t>
            </a:r>
            <a:r>
              <a:rPr lang="en-IN" sz="3200" b="1" dirty="0" smtClean="0">
                <a:solidFill>
                  <a:srgbClr val="FF0000"/>
                </a:solidFill>
                <a:latin typeface="Baskerville Old Face" pitchFamily="18" charset="0"/>
              </a:rPr>
              <a:t> Breastfeeding education</a:t>
            </a:r>
            <a:endParaRPr lang="en-IN" sz="3200" b="1" dirty="0">
              <a:solidFill>
                <a:srgbClr val="FF0000"/>
              </a:solidFill>
              <a:latin typeface="Baskerville Old Face" pitchFamily="18" charset="0"/>
            </a:endParaRPr>
          </a:p>
        </p:txBody>
      </p:sp>
      <p:sp>
        <p:nvSpPr>
          <p:cNvPr id="3" name="Content Placeholder 2"/>
          <p:cNvSpPr>
            <a:spLocks noGrp="1"/>
          </p:cNvSpPr>
          <p:nvPr>
            <p:ph idx="1"/>
          </p:nvPr>
        </p:nvSpPr>
        <p:spPr>
          <a:xfrm>
            <a:off x="457200" y="1052736"/>
            <a:ext cx="8229600" cy="5073427"/>
          </a:xfrm>
        </p:spPr>
        <p:txBody>
          <a:bodyPr>
            <a:noAutofit/>
          </a:bodyPr>
          <a:lstStyle/>
          <a:p>
            <a:r>
              <a:rPr lang="en-IN" sz="2400" b="1" dirty="0" smtClean="0">
                <a:latin typeface="Baskerville Old Face" pitchFamily="18" charset="0"/>
              </a:rPr>
              <a:t>Good Information and skilful counselling</a:t>
            </a:r>
          </a:p>
          <a:p>
            <a:pPr>
              <a:buNone/>
            </a:pPr>
            <a:r>
              <a:rPr lang="en-IN" sz="2400" b="1" dirty="0" smtClean="0">
                <a:latin typeface="Baskerville Old Face" pitchFamily="18" charset="0"/>
              </a:rPr>
              <a:t>                                            (pregnancy, birth and later)</a:t>
            </a:r>
          </a:p>
          <a:p>
            <a:r>
              <a:rPr lang="en-IN" sz="2400" b="1" dirty="0" smtClean="0">
                <a:latin typeface="Baskerville Old Face" pitchFamily="18" charset="0"/>
              </a:rPr>
              <a:t>Assistance at birth and later</a:t>
            </a:r>
          </a:p>
          <a:p>
            <a:r>
              <a:rPr lang="en-IN" sz="2400" b="1" dirty="0" smtClean="0">
                <a:latin typeface="Baskerville Old Face" pitchFamily="18" charset="0"/>
              </a:rPr>
              <a:t>‘Counsel’ and help to prevent sore nipples, engorgement, and solve these if they arise </a:t>
            </a:r>
            <a:endParaRPr lang="en-IN" sz="2400" b="1" i="1" dirty="0" smtClean="0">
              <a:latin typeface="Baskerville Old Face" pitchFamily="18" charset="0"/>
            </a:endParaRPr>
          </a:p>
          <a:p>
            <a:r>
              <a:rPr lang="en-IN" sz="2400" b="1" dirty="0" smtClean="0">
                <a:latin typeface="Baskerville Old Face" pitchFamily="18" charset="0"/>
              </a:rPr>
              <a:t>‘Counselling’ on complementary feeding</a:t>
            </a:r>
          </a:p>
          <a:p>
            <a:r>
              <a:rPr lang="en-IN" sz="2400" b="1" dirty="0" smtClean="0">
                <a:latin typeface="Baskerville Old Face" pitchFamily="18" charset="0"/>
              </a:rPr>
              <a:t>Counselling on feeding options for emergencies and special situations.</a:t>
            </a:r>
            <a:endParaRPr lang="en-IN" sz="2400" b="1" dirty="0">
              <a:latin typeface="Baskerville Old Face" pitchFamily="18" charset="0"/>
            </a:endParaRPr>
          </a:p>
        </p:txBody>
      </p:sp>
      <p:pic>
        <p:nvPicPr>
          <p:cNvPr id="3074" name="Picture 2"/>
          <p:cNvPicPr>
            <a:picLocks noChangeAspect="1" noChangeArrowheads="1"/>
          </p:cNvPicPr>
          <p:nvPr/>
        </p:nvPicPr>
        <p:blipFill>
          <a:blip r:embed="rId2" cstate="print"/>
          <a:srcRect/>
          <a:stretch>
            <a:fillRect/>
          </a:stretch>
        </p:blipFill>
        <p:spPr bwMode="auto">
          <a:xfrm>
            <a:off x="4716016" y="4166072"/>
            <a:ext cx="4248472" cy="2503288"/>
          </a:xfrm>
          <a:prstGeom prst="rect">
            <a:avLst/>
          </a:prstGeom>
          <a:noFill/>
          <a:ln w="9525">
            <a:noFill/>
            <a:miter lim="800000"/>
            <a:headEnd/>
            <a:tailEnd/>
          </a:ln>
        </p:spPr>
      </p:pic>
      <p:sp>
        <p:nvSpPr>
          <p:cNvPr id="5" name="TextBox 4"/>
          <p:cNvSpPr txBox="1"/>
          <p:nvPr/>
        </p:nvSpPr>
        <p:spPr>
          <a:xfrm>
            <a:off x="323528" y="4653136"/>
            <a:ext cx="3816424" cy="1107996"/>
          </a:xfrm>
          <a:prstGeom prst="rect">
            <a:avLst/>
          </a:prstGeom>
          <a:solidFill>
            <a:schemeClr val="accent1">
              <a:lumMod val="20000"/>
              <a:lumOff val="80000"/>
            </a:schemeClr>
          </a:solidFill>
          <a:ln w="28575">
            <a:solidFill>
              <a:schemeClr val="accent1"/>
            </a:solidFill>
          </a:ln>
          <a:effectLst/>
          <a:scene3d>
            <a:camera prst="orthographicFront"/>
            <a:lightRig rig="threePt" dir="t"/>
          </a:scene3d>
          <a:sp3d>
            <a:bevelT w="114300" prst="artDeco"/>
          </a:sp3d>
        </p:spPr>
        <p:txBody>
          <a:bodyPr wrap="square" rtlCol="0">
            <a:spAutoFit/>
          </a:bodyPr>
          <a:lstStyle/>
          <a:p>
            <a:pPr algn="ctr"/>
            <a:r>
              <a:rPr lang="en-IN" sz="2200" b="1" dirty="0" smtClean="0">
                <a:solidFill>
                  <a:schemeClr val="accent1">
                    <a:lumMod val="50000"/>
                  </a:schemeClr>
                </a:solidFill>
                <a:latin typeface="Baskerville Old Face" pitchFamily="18" charset="0"/>
              </a:rPr>
              <a:t>Breastfeeding [IYCF] Support</a:t>
            </a:r>
          </a:p>
          <a:p>
            <a:pPr algn="ctr"/>
            <a:r>
              <a:rPr lang="en-IN" sz="2200" b="1" dirty="0" smtClean="0">
                <a:solidFill>
                  <a:schemeClr val="accent1">
                    <a:lumMod val="50000"/>
                  </a:schemeClr>
                </a:solidFill>
                <a:latin typeface="Baskerville Old Face" pitchFamily="18" charset="0"/>
              </a:rPr>
              <a:t>Centres at cluster and block</a:t>
            </a:r>
          </a:p>
          <a:p>
            <a:pPr algn="ctr"/>
            <a:r>
              <a:rPr lang="en-IN" sz="2200" b="1" dirty="0" smtClean="0">
                <a:solidFill>
                  <a:schemeClr val="accent1">
                    <a:lumMod val="50000"/>
                  </a:schemeClr>
                </a:solidFill>
                <a:latin typeface="Baskerville Old Face" pitchFamily="18" charset="0"/>
              </a:rPr>
              <a:t>level in NRHM</a:t>
            </a:r>
            <a:endParaRPr lang="en-IN" sz="2200" b="1" dirty="0">
              <a:solidFill>
                <a:schemeClr val="accent1">
                  <a:lumMod val="50000"/>
                </a:schemeClr>
              </a:solidFill>
              <a:latin typeface="Baskerville Old Face" pitchFamily="18" charset="0"/>
            </a:endParaRPr>
          </a:p>
        </p:txBody>
      </p:sp>
      <p:sp>
        <p:nvSpPr>
          <p:cNvPr id="6" name="Right Arrow 5"/>
          <p:cNvSpPr/>
          <p:nvPr/>
        </p:nvSpPr>
        <p:spPr>
          <a:xfrm>
            <a:off x="4211960" y="4869160"/>
            <a:ext cx="432048" cy="484632"/>
          </a:xfrm>
          <a:prstGeom prst="righ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ssolve">
                                      <p:cBhvr>
                                        <p:cTn id="7" dur="500"/>
                                        <p:tgtEl>
                                          <p:spTgt spid="5"/>
                                        </p:tgtEl>
                                      </p:cBhvr>
                                    </p:animEffect>
                                  </p:childTnLst>
                                </p:cTn>
                              </p:par>
                              <p:par>
                                <p:cTn id="8" presetID="9"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dissolve">
                                      <p:cBhvr>
                                        <p:cTn id="1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682" name="Picture 2"/>
          <p:cNvPicPr>
            <a:picLocks noChangeAspect="1" noChangeArrowheads="1"/>
          </p:cNvPicPr>
          <p:nvPr/>
        </p:nvPicPr>
        <p:blipFill>
          <a:blip r:embed="rId2" cstate="print"/>
          <a:srcRect/>
          <a:stretch>
            <a:fillRect/>
          </a:stretch>
        </p:blipFill>
        <p:spPr bwMode="auto">
          <a:xfrm>
            <a:off x="670269" y="1556792"/>
            <a:ext cx="7862171" cy="439248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prst="hardEdge"/>
            <a:contourClr>
              <a:srgbClr val="333333"/>
            </a:contourClr>
          </a:sp3d>
        </p:spPr>
      </p:pic>
      <p:sp>
        <p:nvSpPr>
          <p:cNvPr id="6" name="TextBox 5"/>
          <p:cNvSpPr txBox="1"/>
          <p:nvPr/>
        </p:nvSpPr>
        <p:spPr>
          <a:xfrm>
            <a:off x="971600" y="188640"/>
            <a:ext cx="7128792" cy="1200329"/>
          </a:xfrm>
          <a:prstGeom prst="rect">
            <a:avLst/>
          </a:prstGeom>
          <a:solidFill>
            <a:schemeClr val="tx2">
              <a:lumMod val="20000"/>
              <a:lumOff val="80000"/>
            </a:schemeClr>
          </a:solidFill>
          <a:ln w="38100">
            <a:solidFill>
              <a:schemeClr val="accent1">
                <a:lumMod val="75000"/>
              </a:schemeClr>
            </a:solidFill>
          </a:ln>
          <a:scene3d>
            <a:camera prst="orthographicFront"/>
            <a:lightRig rig="threePt" dir="t"/>
          </a:scene3d>
          <a:sp3d>
            <a:bevelT prst="convex"/>
          </a:sp3d>
        </p:spPr>
        <p:txBody>
          <a:bodyPr wrap="square" rtlCol="0">
            <a:spAutoFit/>
          </a:bodyPr>
          <a:lstStyle/>
          <a:p>
            <a:pPr algn="ctr"/>
            <a:r>
              <a:rPr lang="en-US" sz="2400" b="1" dirty="0" smtClean="0">
                <a:solidFill>
                  <a:schemeClr val="tx2">
                    <a:lumMod val="75000"/>
                  </a:schemeClr>
                </a:solidFill>
                <a:latin typeface="Baskerville Old Face" pitchFamily="18" charset="0"/>
              </a:rPr>
              <a:t>Newborn deserves the best Nutrition, Improved survival, Optimum development and a Healthy Life</a:t>
            </a:r>
          </a:p>
          <a:p>
            <a:pPr algn="ctr"/>
            <a:r>
              <a:rPr lang="en-US" sz="2400" b="1" dirty="0" smtClean="0">
                <a:solidFill>
                  <a:srgbClr val="FF0000"/>
                </a:solidFill>
                <a:latin typeface="Baskerville Old Face" pitchFamily="18" charset="0"/>
              </a:rPr>
              <a:t>Breast-feeding can do this miracle!!!...</a:t>
            </a:r>
            <a:endParaRPr lang="en-IN" sz="2400" b="1" dirty="0">
              <a:solidFill>
                <a:srgbClr val="FF0000"/>
              </a:solidFill>
              <a:latin typeface="Baskerville Old Face" pitchFamily="18" charset="0"/>
            </a:endParaRPr>
          </a:p>
        </p:txBody>
      </p:sp>
      <p:sp>
        <p:nvSpPr>
          <p:cNvPr id="7" name="TextBox 6"/>
          <p:cNvSpPr txBox="1"/>
          <p:nvPr/>
        </p:nvSpPr>
        <p:spPr>
          <a:xfrm>
            <a:off x="2699792" y="5949281"/>
            <a:ext cx="3816424" cy="707886"/>
          </a:xfrm>
          <a:prstGeom prst="rect">
            <a:avLst/>
          </a:prstGeom>
          <a:noFill/>
        </p:spPr>
        <p:txBody>
          <a:bodyPr wrap="square" rtlCol="0">
            <a:spAutoFit/>
          </a:bodyPr>
          <a:lstStyle/>
          <a:p>
            <a:r>
              <a:rPr lang="en-US" sz="4000" b="1" dirty="0" smtClean="0">
                <a:solidFill>
                  <a:srgbClr val="FF0000"/>
                </a:solidFill>
                <a:latin typeface="Broadway" pitchFamily="82" charset="0"/>
              </a:rPr>
              <a:t>Thank You!</a:t>
            </a:r>
            <a:endParaRPr lang="en-IN" sz="4000" b="1" dirty="0">
              <a:solidFill>
                <a:srgbClr val="FF0000"/>
              </a:solidFill>
              <a:latin typeface="Broadway" pitchFamily="82"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648072"/>
          </a:xfrm>
          <a:solidFill>
            <a:schemeClr val="accent2">
              <a:lumMod val="40000"/>
              <a:lumOff val="60000"/>
            </a:schemeClr>
          </a:solidFill>
          <a:ln>
            <a:solidFill>
              <a:schemeClr val="accent2">
                <a:lumMod val="40000"/>
                <a:lumOff val="60000"/>
              </a:schemeClr>
            </a:solidFill>
          </a:ln>
          <a:scene3d>
            <a:camera prst="orthographicFront"/>
            <a:lightRig rig="threePt" dir="t"/>
          </a:scene3d>
          <a:sp3d>
            <a:bevelT prst="angle"/>
          </a:sp3d>
        </p:spPr>
        <p:txBody>
          <a:bodyPr>
            <a:noAutofit/>
          </a:bodyPr>
          <a:lstStyle/>
          <a:p>
            <a:r>
              <a:rPr lang="en-US" sz="3200" b="1" dirty="0" smtClean="0">
                <a:solidFill>
                  <a:srgbClr val="FF0000"/>
                </a:solidFill>
                <a:latin typeface="Baskerville Old Face" pitchFamily="18" charset="0"/>
              </a:rPr>
              <a:t>Global and National Commitment: Key Initiatives</a:t>
            </a:r>
            <a:endParaRPr lang="en-IN" sz="3200" b="1" dirty="0">
              <a:solidFill>
                <a:srgbClr val="FF0000"/>
              </a:solidFill>
              <a:latin typeface="Baskerville Old Face" pitchFamily="18" charset="0"/>
            </a:endParaRPr>
          </a:p>
        </p:txBody>
      </p:sp>
      <p:sp>
        <p:nvSpPr>
          <p:cNvPr id="3" name="Content Placeholder 2"/>
          <p:cNvSpPr>
            <a:spLocks noGrp="1"/>
          </p:cNvSpPr>
          <p:nvPr>
            <p:ph idx="1"/>
          </p:nvPr>
        </p:nvSpPr>
        <p:spPr>
          <a:solidFill>
            <a:schemeClr val="accent3">
              <a:lumMod val="40000"/>
              <a:lumOff val="60000"/>
            </a:schemeClr>
          </a:solidFill>
          <a:scene3d>
            <a:camera prst="orthographicFront"/>
            <a:lightRig rig="threePt" dir="t"/>
          </a:scene3d>
          <a:sp3d>
            <a:bevelT prst="angle"/>
          </a:sp3d>
        </p:spPr>
        <p:txBody>
          <a:bodyPr>
            <a:normAutofit/>
          </a:bodyPr>
          <a:lstStyle/>
          <a:p>
            <a:pPr lvl="0">
              <a:buFont typeface="Wingdings" pitchFamily="2" charset="2"/>
              <a:buChar char="Ø"/>
            </a:pPr>
            <a:endParaRPr lang="en-IN" sz="2200" b="1" dirty="0" smtClean="0">
              <a:latin typeface="Baskerville Old Face" pitchFamily="18" charset="0"/>
            </a:endParaRPr>
          </a:p>
          <a:p>
            <a:pPr lvl="0">
              <a:buFont typeface="Wingdings" pitchFamily="2" charset="2"/>
              <a:buChar char="Ø"/>
            </a:pPr>
            <a:r>
              <a:rPr lang="en-IN" sz="2200" b="1" dirty="0" smtClean="0">
                <a:latin typeface="Baskerville Old Face" pitchFamily="18" charset="0"/>
              </a:rPr>
              <a:t>The </a:t>
            </a:r>
            <a:r>
              <a:rPr lang="en-IN" sz="2200" b="1" dirty="0" err="1" smtClean="0">
                <a:latin typeface="Baskerville Old Face" pitchFamily="18" charset="0"/>
              </a:rPr>
              <a:t>Innocenti</a:t>
            </a:r>
            <a:r>
              <a:rPr lang="en-IN" sz="2200" b="1" dirty="0" smtClean="0">
                <a:latin typeface="Baskerville Old Face" pitchFamily="18" charset="0"/>
              </a:rPr>
              <a:t> Declaration on Protection, Promotion and Support of Breastfeeding ;1990 and the </a:t>
            </a:r>
            <a:r>
              <a:rPr lang="en-IN" sz="2200" b="1" dirty="0" err="1" smtClean="0">
                <a:latin typeface="Baskerville Old Face" pitchFamily="18" charset="0"/>
              </a:rPr>
              <a:t>Innocenti</a:t>
            </a:r>
            <a:r>
              <a:rPr lang="en-IN" sz="2200" b="1" dirty="0" smtClean="0">
                <a:latin typeface="Baskerville Old Face" pitchFamily="18" charset="0"/>
              </a:rPr>
              <a:t> Declaration on Infant and Young Child Feeding; 2005.</a:t>
            </a:r>
            <a:endParaRPr lang="en-IN" sz="2200" dirty="0" smtClean="0">
              <a:latin typeface="Baskerville Old Face" pitchFamily="18" charset="0"/>
            </a:endParaRPr>
          </a:p>
          <a:p>
            <a:pPr lvl="0">
              <a:buFont typeface="Wingdings" pitchFamily="2" charset="2"/>
              <a:buChar char="Ø"/>
            </a:pPr>
            <a:r>
              <a:rPr lang="en-GB" sz="2200" b="1" dirty="0" smtClean="0">
                <a:latin typeface="Baskerville Old Face" pitchFamily="18" charset="0"/>
              </a:rPr>
              <a:t>Global Strategy for Infant and Young Child Feeding; 2004.</a:t>
            </a:r>
            <a:endParaRPr lang="en-IN" sz="2200" dirty="0" smtClean="0">
              <a:latin typeface="Baskerville Old Face" pitchFamily="18" charset="0"/>
            </a:endParaRPr>
          </a:p>
          <a:p>
            <a:pPr lvl="0">
              <a:buFont typeface="Wingdings" pitchFamily="2" charset="2"/>
              <a:buChar char="Ø"/>
            </a:pPr>
            <a:r>
              <a:rPr lang="en-GB" sz="2200" b="1" dirty="0" smtClean="0">
                <a:latin typeface="Baskerville Old Face" pitchFamily="18" charset="0"/>
              </a:rPr>
              <a:t>World Breastfeeding Week campaign  since1992.</a:t>
            </a:r>
          </a:p>
          <a:p>
            <a:pPr lvl="0">
              <a:buNone/>
            </a:pPr>
            <a:endParaRPr lang="en-IN" sz="2200" dirty="0" smtClean="0">
              <a:latin typeface="Baskerville Old Face" pitchFamily="18" charset="0"/>
            </a:endParaRPr>
          </a:p>
          <a:p>
            <a:pPr lvl="0">
              <a:buFont typeface="Wingdings" pitchFamily="2" charset="2"/>
              <a:buChar char="Ø"/>
            </a:pPr>
            <a:r>
              <a:rPr lang="en-US" sz="2200" b="1" dirty="0" smtClean="0">
                <a:latin typeface="Baskerville Old Face" pitchFamily="18" charset="0"/>
              </a:rPr>
              <a:t>The Infant Milk Substitutes Act 1992 and The IMS Amendment  Act; 2003</a:t>
            </a:r>
            <a:endParaRPr lang="en-IN" sz="2200" dirty="0" smtClean="0">
              <a:latin typeface="Baskerville Old Face" pitchFamily="18" charset="0"/>
            </a:endParaRPr>
          </a:p>
          <a:p>
            <a:pPr lvl="0">
              <a:buFont typeface="Wingdings" pitchFamily="2" charset="2"/>
              <a:buChar char="Ø"/>
            </a:pPr>
            <a:r>
              <a:rPr lang="en-US" sz="2200" b="1" dirty="0" smtClean="0">
                <a:latin typeface="Baskerville Old Face" pitchFamily="18" charset="0"/>
              </a:rPr>
              <a:t>National Guidelines for Infant And Young Child Nutrition; 2004 </a:t>
            </a:r>
            <a:endParaRPr lang="en-IN" sz="2200" dirty="0" smtClean="0">
              <a:latin typeface="Baskerville Old Face" pitchFamily="18" charset="0"/>
            </a:endParaRPr>
          </a:p>
          <a:p>
            <a:pPr lvl="0">
              <a:buFont typeface="Wingdings" pitchFamily="2" charset="2"/>
              <a:buChar char="Ø"/>
            </a:pPr>
            <a:r>
              <a:rPr lang="en-US" sz="2200" b="1" dirty="0" smtClean="0">
                <a:latin typeface="Baskerville Old Face" pitchFamily="18" charset="0"/>
              </a:rPr>
              <a:t> The Joint Statement on Infant and Young Child Feeding; 2006</a:t>
            </a:r>
            <a:endParaRPr lang="en-IN" sz="2200" dirty="0" smtClean="0">
              <a:latin typeface="Baskerville Old Face" pitchFamily="18" charset="0"/>
            </a:endParaRPr>
          </a:p>
          <a:p>
            <a:endParaRPr lang="en-IN" sz="2400" dirty="0" smtClean="0">
              <a:solidFill>
                <a:srgbClr val="FF0000"/>
              </a:solidFill>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 calcmode="lin" valueType="num">
                                      <p:cBhvr>
                                        <p:cTn id="7"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8"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9" dur="500"/>
                                        <p:tgtEl>
                                          <p:spTgt spid="3">
                                            <p:txEl>
                                              <p:pRg st="5" end="5"/>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6" end="6"/>
                                            </p:txEl>
                                          </p:spTgt>
                                        </p:tgtEl>
                                        <p:attrNameLst>
                                          <p:attrName>style.visibility</p:attrName>
                                        </p:attrNameLst>
                                      </p:cBhvr>
                                      <p:to>
                                        <p:strVal val="visible"/>
                                      </p:to>
                                    </p:set>
                                    <p:anim calcmode="lin" valueType="num">
                                      <p:cBhvr>
                                        <p:cTn id="12"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14" dur="500"/>
                                        <p:tgtEl>
                                          <p:spTgt spid="3">
                                            <p:txEl>
                                              <p:pRg st="6" end="6"/>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3">
                                            <p:txEl>
                                              <p:pRg st="7" end="7"/>
                                            </p:txEl>
                                          </p:spTgt>
                                        </p:tgtEl>
                                        <p:attrNameLst>
                                          <p:attrName>style.visibility</p:attrName>
                                        </p:attrNameLst>
                                      </p:cBhvr>
                                      <p:to>
                                        <p:strVal val="visible"/>
                                      </p:to>
                                    </p:set>
                                    <p:anim calcmode="lin" valueType="num">
                                      <p:cBhvr>
                                        <p:cTn id="17" dur="500" fill="hold"/>
                                        <p:tgtEl>
                                          <p:spTgt spid="3">
                                            <p:txEl>
                                              <p:pRg st="7" end="7"/>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7" end="7"/>
                                            </p:txEl>
                                          </p:spTgt>
                                        </p:tgtEl>
                                        <p:attrNameLst>
                                          <p:attrName>ppt_h</p:attrName>
                                        </p:attrNameLst>
                                      </p:cBhvr>
                                      <p:tavLst>
                                        <p:tav tm="0">
                                          <p:val>
                                            <p:fltVal val="0"/>
                                          </p:val>
                                        </p:tav>
                                        <p:tav tm="100000">
                                          <p:val>
                                            <p:strVal val="#ppt_h"/>
                                          </p:val>
                                        </p:tav>
                                      </p:tavLst>
                                    </p:anim>
                                    <p:animEffect transition="in" filter="fade">
                                      <p:cBhvr>
                                        <p:cTn id="1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424936" cy="706090"/>
          </a:xfrm>
          <a:solidFill>
            <a:schemeClr val="accent2">
              <a:lumMod val="40000"/>
              <a:lumOff val="60000"/>
            </a:schemeClr>
          </a:solidFill>
          <a:ln>
            <a:solidFill>
              <a:srgbClr val="FF0000"/>
            </a:solidFill>
          </a:ln>
          <a:scene3d>
            <a:camera prst="orthographicFront"/>
            <a:lightRig rig="threePt" dir="t"/>
          </a:scene3d>
          <a:sp3d>
            <a:bevelT w="165100" prst="coolSlant"/>
          </a:sp3d>
        </p:spPr>
        <p:txBody>
          <a:bodyPr>
            <a:normAutofit/>
          </a:bodyPr>
          <a:lstStyle/>
          <a:p>
            <a:r>
              <a:rPr lang="en-IN" sz="3200" b="1" dirty="0" smtClean="0">
                <a:solidFill>
                  <a:srgbClr val="C00000"/>
                </a:solidFill>
                <a:latin typeface="Baskerville Old Face" pitchFamily="18" charset="0"/>
              </a:rPr>
              <a:t>The </a:t>
            </a:r>
            <a:r>
              <a:rPr lang="en-IN" sz="3200" b="1" dirty="0" err="1" smtClean="0">
                <a:solidFill>
                  <a:srgbClr val="C00000"/>
                </a:solidFill>
                <a:latin typeface="Baskerville Old Face" pitchFamily="18" charset="0"/>
              </a:rPr>
              <a:t>Innocenti</a:t>
            </a:r>
            <a:r>
              <a:rPr lang="en-IN" sz="3200" b="1" dirty="0" smtClean="0">
                <a:solidFill>
                  <a:srgbClr val="C00000"/>
                </a:solidFill>
                <a:latin typeface="Baskerville Old Face" pitchFamily="18" charset="0"/>
              </a:rPr>
              <a:t> Declaration</a:t>
            </a:r>
            <a:endParaRPr lang="en-IN" sz="3200" b="1" dirty="0">
              <a:solidFill>
                <a:srgbClr val="C00000"/>
              </a:solidFill>
            </a:endParaRPr>
          </a:p>
        </p:txBody>
      </p:sp>
      <p:sp>
        <p:nvSpPr>
          <p:cNvPr id="3" name="Content Placeholder 2"/>
          <p:cNvSpPr>
            <a:spLocks noGrp="1"/>
          </p:cNvSpPr>
          <p:nvPr>
            <p:ph idx="1"/>
          </p:nvPr>
        </p:nvSpPr>
        <p:spPr>
          <a:xfrm>
            <a:off x="395536" y="1340768"/>
            <a:ext cx="4824536" cy="5184576"/>
          </a:xfrm>
          <a:solidFill>
            <a:schemeClr val="tx2">
              <a:lumMod val="20000"/>
              <a:lumOff val="80000"/>
            </a:schemeClr>
          </a:solidFill>
          <a:ln w="28575">
            <a:solidFill>
              <a:schemeClr val="accent1">
                <a:lumMod val="75000"/>
              </a:schemeClr>
            </a:solidFill>
          </a:ln>
          <a:effectLst>
            <a:innerShdw blurRad="63500" dist="50800" dir="10800000">
              <a:prstClr val="black">
                <a:alpha val="50000"/>
              </a:prstClr>
            </a:innerShdw>
          </a:effectLst>
          <a:scene3d>
            <a:camera prst="orthographicFront"/>
            <a:lightRig rig="threePt" dir="t"/>
          </a:scene3d>
          <a:sp3d>
            <a:bevelT w="165100" prst="coolSlant"/>
          </a:sp3d>
        </p:spPr>
        <p:txBody>
          <a:bodyPr>
            <a:noAutofit/>
          </a:bodyPr>
          <a:lstStyle/>
          <a:p>
            <a:pPr>
              <a:buNone/>
            </a:pPr>
            <a:r>
              <a:rPr lang="en-US" sz="2200" b="1" dirty="0" smtClean="0">
                <a:solidFill>
                  <a:schemeClr val="tx2">
                    <a:lumMod val="75000"/>
                  </a:schemeClr>
                </a:solidFill>
                <a:latin typeface="Baskerville Old Face" pitchFamily="18" charset="0"/>
              </a:rPr>
              <a:t>In 1990, 30 countries together with their partner organizations decided to create a global action plan to reverse the declining breastfeeding rates.</a:t>
            </a:r>
          </a:p>
          <a:p>
            <a:pPr>
              <a:buNone/>
            </a:pPr>
            <a:endParaRPr lang="en-US" sz="2200" b="1" dirty="0" smtClean="0">
              <a:solidFill>
                <a:schemeClr val="tx2">
                  <a:lumMod val="75000"/>
                </a:schemeClr>
              </a:solidFill>
              <a:latin typeface="Baskerville Old Face" pitchFamily="18" charset="0"/>
            </a:endParaRPr>
          </a:p>
          <a:p>
            <a:pPr>
              <a:buNone/>
            </a:pPr>
            <a:r>
              <a:rPr lang="en-US" sz="2200" b="1" dirty="0" smtClean="0">
                <a:solidFill>
                  <a:schemeClr val="tx2">
                    <a:lumMod val="75000"/>
                  </a:schemeClr>
                </a:solidFill>
                <a:latin typeface="Baskerville Old Face" pitchFamily="18" charset="0"/>
              </a:rPr>
              <a:t>A collaboration of technical staff, known  as </a:t>
            </a:r>
            <a:r>
              <a:rPr lang="en-US" sz="2200" b="1" dirty="0" err="1" smtClean="0">
                <a:solidFill>
                  <a:schemeClr val="tx2">
                    <a:lumMod val="75000"/>
                  </a:schemeClr>
                </a:solidFill>
                <a:latin typeface="Baskerville Old Face" pitchFamily="18" charset="0"/>
              </a:rPr>
              <a:t>Integracy</a:t>
            </a:r>
            <a:r>
              <a:rPr lang="en-US" sz="2200" b="1" dirty="0" smtClean="0">
                <a:solidFill>
                  <a:schemeClr val="tx2">
                    <a:lumMod val="75000"/>
                  </a:schemeClr>
                </a:solidFill>
                <a:latin typeface="Baskerville Old Face" pitchFamily="18" charset="0"/>
              </a:rPr>
              <a:t> Group for Action on Breastfeeding (IGAB) with WHO, UNICEF, USAID and SIDA  at the Florence meeting on 30 July- 1 Aug 1990 adopted the </a:t>
            </a:r>
            <a:r>
              <a:rPr lang="en-US" sz="2200" b="1" dirty="0" err="1" smtClean="0">
                <a:solidFill>
                  <a:schemeClr val="tx2">
                    <a:lumMod val="75000"/>
                  </a:schemeClr>
                </a:solidFill>
                <a:latin typeface="Baskerville Old Face" pitchFamily="18" charset="0"/>
              </a:rPr>
              <a:t>Innocenti</a:t>
            </a:r>
            <a:r>
              <a:rPr lang="en-US" sz="2200" b="1" dirty="0" smtClean="0">
                <a:solidFill>
                  <a:schemeClr val="tx2">
                    <a:lumMod val="75000"/>
                  </a:schemeClr>
                </a:solidFill>
                <a:latin typeface="Baskerville Old Face" pitchFamily="18" charset="0"/>
              </a:rPr>
              <a:t> Declaration on Protection, Promotion and Support of Breastfeeding.</a:t>
            </a:r>
            <a:endParaRPr lang="en-IN" sz="2200" b="1" dirty="0">
              <a:solidFill>
                <a:schemeClr val="tx2">
                  <a:lumMod val="75000"/>
                </a:schemeClr>
              </a:solidFill>
              <a:latin typeface="Baskerville Old Face" pitchFamily="18" charset="0"/>
            </a:endParaRPr>
          </a:p>
        </p:txBody>
      </p:sp>
      <p:pic>
        <p:nvPicPr>
          <p:cNvPr id="7169" name="Picture 1"/>
          <p:cNvPicPr>
            <a:picLocks noChangeAspect="1" noChangeArrowheads="1"/>
          </p:cNvPicPr>
          <p:nvPr/>
        </p:nvPicPr>
        <p:blipFill>
          <a:blip r:embed="rId3" cstate="print"/>
          <a:srcRect l="6061" t="5725" r="6061" b="10314"/>
          <a:stretch>
            <a:fillRect/>
          </a:stretch>
        </p:blipFill>
        <p:spPr bwMode="auto">
          <a:xfrm>
            <a:off x="7236296" y="1196752"/>
            <a:ext cx="1728192" cy="3024336"/>
          </a:xfrm>
          <a:prstGeom prst="rect">
            <a:avLst/>
          </a:prstGeom>
          <a:noFill/>
          <a:ln w="28575">
            <a:solidFill>
              <a:schemeClr val="accent1">
                <a:lumMod val="50000"/>
              </a:schemeClr>
            </a:solidFill>
            <a:miter lim="800000"/>
            <a:headEnd/>
            <a:tailEnd/>
          </a:ln>
          <a:scene3d>
            <a:camera prst="orthographicFront"/>
            <a:lightRig rig="threePt" dir="t"/>
          </a:scene3d>
          <a:sp3d>
            <a:bevelT/>
          </a:sp3d>
        </p:spPr>
      </p:pic>
      <p:pic>
        <p:nvPicPr>
          <p:cNvPr id="7170" name="Picture 2"/>
          <p:cNvPicPr>
            <a:picLocks noChangeAspect="1" noChangeArrowheads="1"/>
          </p:cNvPicPr>
          <p:nvPr/>
        </p:nvPicPr>
        <p:blipFill>
          <a:blip r:embed="rId4" cstate="print"/>
          <a:srcRect l="8334" t="4516"/>
          <a:stretch>
            <a:fillRect/>
          </a:stretch>
        </p:blipFill>
        <p:spPr bwMode="auto">
          <a:xfrm>
            <a:off x="5508104" y="1268760"/>
            <a:ext cx="1584176" cy="2160240"/>
          </a:xfrm>
          <a:prstGeom prst="rect">
            <a:avLst/>
          </a:prstGeom>
          <a:noFill/>
          <a:ln w="9525">
            <a:noFill/>
            <a:miter lim="800000"/>
            <a:headEnd/>
            <a:tailEnd/>
          </a:ln>
        </p:spPr>
      </p:pic>
      <p:pic>
        <p:nvPicPr>
          <p:cNvPr id="8193" name="Picture 1"/>
          <p:cNvPicPr>
            <a:picLocks noChangeAspect="1" noChangeArrowheads="1"/>
          </p:cNvPicPr>
          <p:nvPr/>
        </p:nvPicPr>
        <p:blipFill>
          <a:blip r:embed="rId5" cstate="print"/>
          <a:srcRect l="4000" r="4000"/>
          <a:stretch>
            <a:fillRect/>
          </a:stretch>
        </p:blipFill>
        <p:spPr bwMode="auto">
          <a:xfrm>
            <a:off x="5364088" y="3501008"/>
            <a:ext cx="1800200" cy="3024336"/>
          </a:xfrm>
          <a:prstGeom prst="rect">
            <a:avLst/>
          </a:prstGeom>
          <a:noFill/>
          <a:ln w="2857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467544" y="1556792"/>
            <a:ext cx="8229600" cy="4608512"/>
          </a:xfrm>
          <a:solidFill>
            <a:schemeClr val="accent3">
              <a:lumMod val="40000"/>
              <a:lumOff val="60000"/>
            </a:schemeClr>
          </a:solidFill>
          <a:ln>
            <a:solidFill>
              <a:schemeClr val="bg2">
                <a:lumMod val="50000"/>
              </a:schemeClr>
            </a:solidFill>
          </a:ln>
          <a:scene3d>
            <a:camera prst="orthographicFront"/>
            <a:lightRig rig="threePt" dir="t"/>
          </a:scene3d>
          <a:sp3d>
            <a:bevelT w="152400" h="50800" prst="softRound"/>
          </a:sp3d>
        </p:spPr>
        <p:txBody>
          <a:bodyPr>
            <a:normAutofit fontScale="85000" lnSpcReduction="10000"/>
          </a:bodyPr>
          <a:lstStyle/>
          <a:p>
            <a:endParaRPr lang="en-GB" sz="2400" dirty="0" smtClean="0">
              <a:latin typeface="Baskerville Old Face" pitchFamily="18" charset="0"/>
            </a:endParaRPr>
          </a:p>
          <a:p>
            <a:r>
              <a:rPr lang="en-GB" sz="2600" dirty="0" smtClean="0">
                <a:latin typeface="Baskerville Old Face" pitchFamily="18" charset="0"/>
              </a:rPr>
              <a:t>To appoint a national coordinator and</a:t>
            </a:r>
            <a:r>
              <a:rPr lang="en-IN" sz="2600" dirty="0" smtClean="0">
                <a:latin typeface="Baskerville Old Face" pitchFamily="18" charset="0"/>
              </a:rPr>
              <a:t> a breastfeeding committee composed of representatives from relevant government departments, NGOs and associations of health professionals;</a:t>
            </a:r>
            <a:r>
              <a:rPr lang="en-GB" sz="2600" dirty="0" smtClean="0">
                <a:latin typeface="Baskerville Old Face" pitchFamily="18" charset="0"/>
              </a:rPr>
              <a:t> </a:t>
            </a:r>
          </a:p>
          <a:p>
            <a:endParaRPr lang="en-GB" sz="2600" dirty="0" smtClean="0">
              <a:latin typeface="Baskerville Old Face" pitchFamily="18" charset="0"/>
            </a:endParaRPr>
          </a:p>
          <a:p>
            <a:r>
              <a:rPr lang="en-GB" sz="2600" dirty="0" smtClean="0">
                <a:latin typeface="Baskerville Old Face" pitchFamily="18" charset="0"/>
              </a:rPr>
              <a:t>Ensure that every facility providing maternity services fully practices all  the “Ten steps to successful breastfeeding” </a:t>
            </a:r>
          </a:p>
          <a:p>
            <a:endParaRPr lang="en-GB" sz="2600" dirty="0" smtClean="0">
              <a:latin typeface="Baskerville Old Face" pitchFamily="18" charset="0"/>
            </a:endParaRPr>
          </a:p>
          <a:p>
            <a:r>
              <a:rPr lang="en-GB" sz="2600" dirty="0" smtClean="0">
                <a:latin typeface="Baskerville Old Face" pitchFamily="18" charset="0"/>
              </a:rPr>
              <a:t>Give effect to the principles and aim of the International Code of Marketing of Breast-milk substitutes</a:t>
            </a:r>
          </a:p>
          <a:p>
            <a:endParaRPr lang="en-GB" sz="2600" dirty="0" smtClean="0">
              <a:latin typeface="Baskerville Old Face" pitchFamily="18" charset="0"/>
            </a:endParaRPr>
          </a:p>
          <a:p>
            <a:r>
              <a:rPr lang="en-GB" sz="2600" dirty="0" smtClean="0">
                <a:latin typeface="Baskerville Old Face" pitchFamily="18" charset="0"/>
              </a:rPr>
              <a:t>Enact legislation protecting breastfeeding rights of working women and establish means for its enforcement.</a:t>
            </a:r>
            <a:endParaRPr lang="es-ES_tradnl" sz="2600" dirty="0" smtClean="0">
              <a:latin typeface="Baskerville Old Face" pitchFamily="18" charset="0"/>
            </a:endParaRPr>
          </a:p>
        </p:txBody>
      </p:sp>
      <p:sp>
        <p:nvSpPr>
          <p:cNvPr id="13315" name="Rectangle 8"/>
          <p:cNvSpPr>
            <a:spLocks noGrp="1" noChangeArrowheads="1"/>
          </p:cNvSpPr>
          <p:nvPr>
            <p:ph type="title"/>
          </p:nvPr>
        </p:nvSpPr>
        <p:spPr>
          <a:xfrm>
            <a:off x="467544" y="260648"/>
            <a:ext cx="8208912" cy="936104"/>
          </a:xfrm>
          <a:solidFill>
            <a:schemeClr val="accent2">
              <a:lumMod val="40000"/>
              <a:lumOff val="60000"/>
            </a:schemeClr>
          </a:solidFill>
          <a:ln w="28575">
            <a:solidFill>
              <a:srgbClr val="FF0000"/>
            </a:solidFill>
          </a:ln>
          <a:scene3d>
            <a:camera prst="orthographicFront"/>
            <a:lightRig rig="threePt" dir="t"/>
          </a:scene3d>
          <a:sp3d>
            <a:bevelT w="152400" h="50800" prst="softRound"/>
          </a:sp3d>
        </p:spPr>
        <p:txBody>
          <a:bodyPr>
            <a:normAutofit/>
          </a:bodyPr>
          <a:lstStyle/>
          <a:p>
            <a:r>
              <a:rPr lang="en-GB" sz="3200" b="1" dirty="0" smtClean="0">
                <a:solidFill>
                  <a:srgbClr val="C00000"/>
                </a:solidFill>
                <a:latin typeface="Baskerville Old Face" pitchFamily="18" charset="0"/>
              </a:rPr>
              <a:t>Operational targets of the </a:t>
            </a:r>
            <a:r>
              <a:rPr lang="en-GB" sz="3200" b="1" dirty="0" err="1" smtClean="0">
                <a:solidFill>
                  <a:srgbClr val="C00000"/>
                </a:solidFill>
                <a:latin typeface="Baskerville Old Face" pitchFamily="18" charset="0"/>
              </a:rPr>
              <a:t>Innocenti</a:t>
            </a:r>
            <a:r>
              <a:rPr lang="en-GB" sz="3200" b="1" dirty="0" smtClean="0">
                <a:solidFill>
                  <a:srgbClr val="C00000"/>
                </a:solidFill>
                <a:latin typeface="Baskerville Old Face" pitchFamily="18" charset="0"/>
              </a:rPr>
              <a:t> Declaration</a:t>
            </a:r>
            <a:endParaRPr lang="es-ES_tradnl" sz="3200" b="1" dirty="0" smtClean="0">
              <a:solidFill>
                <a:srgbClr val="C00000"/>
              </a:solidFill>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0482">
                                            <p:txEl>
                                              <p:pRg st="1" end="1"/>
                                            </p:txEl>
                                          </p:spTgt>
                                        </p:tgtEl>
                                        <p:attrNameLst>
                                          <p:attrName>style.visibility</p:attrName>
                                        </p:attrNameLst>
                                      </p:cBhvr>
                                      <p:to>
                                        <p:strVal val="visible"/>
                                      </p:to>
                                    </p:set>
                                    <p:anim calcmode="lin" valueType="num">
                                      <p:cBhvr>
                                        <p:cTn id="7" dur="500" fill="hold"/>
                                        <p:tgtEl>
                                          <p:spTgt spid="20482">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0482">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20482">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20482">
                                            <p:txEl>
                                              <p:pRg st="3" end="3"/>
                                            </p:txEl>
                                          </p:spTgt>
                                        </p:tgtEl>
                                        <p:attrNameLst>
                                          <p:attrName>style.visibility</p:attrName>
                                        </p:attrNameLst>
                                      </p:cBhvr>
                                      <p:to>
                                        <p:strVal val="visible"/>
                                      </p:to>
                                    </p:set>
                                    <p:anim calcmode="lin" valueType="num">
                                      <p:cBhvr>
                                        <p:cTn id="12" dur="500" fill="hold"/>
                                        <p:tgtEl>
                                          <p:spTgt spid="20482">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20482">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20482">
                                            <p:txEl>
                                              <p:pRg st="3" end="3"/>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20482">
                                            <p:txEl>
                                              <p:pRg st="5" end="5"/>
                                            </p:txEl>
                                          </p:spTgt>
                                        </p:tgtEl>
                                        <p:attrNameLst>
                                          <p:attrName>style.visibility</p:attrName>
                                        </p:attrNameLst>
                                      </p:cBhvr>
                                      <p:to>
                                        <p:strVal val="visible"/>
                                      </p:to>
                                    </p:set>
                                    <p:anim calcmode="lin" valueType="num">
                                      <p:cBhvr>
                                        <p:cTn id="17" dur="500" fill="hold"/>
                                        <p:tgtEl>
                                          <p:spTgt spid="20482">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20482">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20482">
                                            <p:txEl>
                                              <p:pRg st="5" end="5"/>
                                            </p:txEl>
                                          </p:spTgt>
                                        </p:tgtEl>
                                      </p:cBhvr>
                                    </p:animEffect>
                                  </p:childTnLst>
                                </p:cTn>
                              </p:par>
                              <p:par>
                                <p:cTn id="20" presetID="53" presetClass="entr" presetSubtype="0" fill="hold" nodeType="withEffect">
                                  <p:stCondLst>
                                    <p:cond delay="0"/>
                                  </p:stCondLst>
                                  <p:childTnLst>
                                    <p:set>
                                      <p:cBhvr>
                                        <p:cTn id="21" dur="1" fill="hold">
                                          <p:stCondLst>
                                            <p:cond delay="0"/>
                                          </p:stCondLst>
                                        </p:cTn>
                                        <p:tgtEl>
                                          <p:spTgt spid="20482">
                                            <p:txEl>
                                              <p:pRg st="7" end="7"/>
                                            </p:txEl>
                                          </p:spTgt>
                                        </p:tgtEl>
                                        <p:attrNameLst>
                                          <p:attrName>style.visibility</p:attrName>
                                        </p:attrNameLst>
                                      </p:cBhvr>
                                      <p:to>
                                        <p:strVal val="visible"/>
                                      </p:to>
                                    </p:set>
                                    <p:anim calcmode="lin" valueType="num">
                                      <p:cBhvr>
                                        <p:cTn id="22" dur="500" fill="hold"/>
                                        <p:tgtEl>
                                          <p:spTgt spid="20482">
                                            <p:txEl>
                                              <p:pRg st="7" end="7"/>
                                            </p:txEl>
                                          </p:spTgt>
                                        </p:tgtEl>
                                        <p:attrNameLst>
                                          <p:attrName>ppt_w</p:attrName>
                                        </p:attrNameLst>
                                      </p:cBhvr>
                                      <p:tavLst>
                                        <p:tav tm="0">
                                          <p:val>
                                            <p:fltVal val="0"/>
                                          </p:val>
                                        </p:tav>
                                        <p:tav tm="100000">
                                          <p:val>
                                            <p:strVal val="#ppt_w"/>
                                          </p:val>
                                        </p:tav>
                                      </p:tavLst>
                                    </p:anim>
                                    <p:anim calcmode="lin" valueType="num">
                                      <p:cBhvr>
                                        <p:cTn id="23" dur="500" fill="hold"/>
                                        <p:tgtEl>
                                          <p:spTgt spid="20482">
                                            <p:txEl>
                                              <p:pRg st="7" end="7"/>
                                            </p:txEl>
                                          </p:spTgt>
                                        </p:tgtEl>
                                        <p:attrNameLst>
                                          <p:attrName>ppt_h</p:attrName>
                                        </p:attrNameLst>
                                      </p:cBhvr>
                                      <p:tavLst>
                                        <p:tav tm="0">
                                          <p:val>
                                            <p:fltVal val="0"/>
                                          </p:val>
                                        </p:tav>
                                        <p:tav tm="100000">
                                          <p:val>
                                            <p:strVal val="#ppt_h"/>
                                          </p:val>
                                        </p:tav>
                                      </p:tavLst>
                                    </p:anim>
                                    <p:animEffect transition="in" filter="fade">
                                      <p:cBhvr>
                                        <p:cTn id="24" dur="500"/>
                                        <p:tgtEl>
                                          <p:spTgt spid="2048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424936" cy="706090"/>
          </a:xfrm>
          <a:solidFill>
            <a:schemeClr val="accent2">
              <a:lumMod val="40000"/>
              <a:lumOff val="60000"/>
            </a:schemeClr>
          </a:solidFill>
          <a:ln>
            <a:solidFill>
              <a:srgbClr val="FF0000"/>
            </a:solidFill>
          </a:ln>
          <a:scene3d>
            <a:camera prst="orthographicFront"/>
            <a:lightRig rig="threePt" dir="t"/>
          </a:scene3d>
          <a:sp3d>
            <a:bevelT w="165100" prst="coolSlant"/>
          </a:sp3d>
        </p:spPr>
        <p:txBody>
          <a:bodyPr>
            <a:normAutofit/>
          </a:bodyPr>
          <a:lstStyle/>
          <a:p>
            <a:r>
              <a:rPr lang="en-IN" sz="3200" b="1" dirty="0" smtClean="0">
                <a:solidFill>
                  <a:srgbClr val="C00000"/>
                </a:solidFill>
                <a:latin typeface="Baskerville Old Face" pitchFamily="18" charset="0"/>
              </a:rPr>
              <a:t>The </a:t>
            </a:r>
            <a:r>
              <a:rPr lang="en-IN" sz="3200" b="1" dirty="0" err="1" smtClean="0">
                <a:solidFill>
                  <a:srgbClr val="C00000"/>
                </a:solidFill>
                <a:latin typeface="Baskerville Old Face" pitchFamily="18" charset="0"/>
              </a:rPr>
              <a:t>Innocenti</a:t>
            </a:r>
            <a:r>
              <a:rPr lang="en-IN" sz="3200" b="1" dirty="0" smtClean="0">
                <a:solidFill>
                  <a:srgbClr val="C00000"/>
                </a:solidFill>
                <a:latin typeface="Baskerville Old Face" pitchFamily="18" charset="0"/>
              </a:rPr>
              <a:t> Declaration: Achievements</a:t>
            </a:r>
            <a:endParaRPr lang="en-IN" sz="3200" b="1" dirty="0">
              <a:solidFill>
                <a:srgbClr val="C00000"/>
              </a:solidFill>
            </a:endParaRPr>
          </a:p>
        </p:txBody>
      </p:sp>
      <p:sp>
        <p:nvSpPr>
          <p:cNvPr id="3" name="Content Placeholder 2"/>
          <p:cNvSpPr>
            <a:spLocks noGrp="1"/>
          </p:cNvSpPr>
          <p:nvPr>
            <p:ph idx="1"/>
          </p:nvPr>
        </p:nvSpPr>
        <p:spPr>
          <a:xfrm>
            <a:off x="395536" y="1196752"/>
            <a:ext cx="8424936" cy="2808312"/>
          </a:xfrm>
          <a:solidFill>
            <a:schemeClr val="accent3">
              <a:lumMod val="40000"/>
              <a:lumOff val="60000"/>
            </a:schemeClr>
          </a:solidFill>
          <a:ln w="28575">
            <a:solidFill>
              <a:schemeClr val="accent1">
                <a:lumMod val="75000"/>
              </a:schemeClr>
            </a:solidFill>
          </a:ln>
          <a:effectLst>
            <a:innerShdw blurRad="63500" dist="50800" dir="13500000">
              <a:prstClr val="black">
                <a:alpha val="50000"/>
              </a:prstClr>
            </a:innerShdw>
          </a:effectLst>
          <a:scene3d>
            <a:camera prst="orthographicFront"/>
            <a:lightRig rig="threePt" dir="t"/>
          </a:scene3d>
          <a:sp3d>
            <a:bevelT w="165100" prst="coolSlant"/>
          </a:sp3d>
        </p:spPr>
        <p:txBody>
          <a:bodyPr>
            <a:noAutofit/>
          </a:bodyPr>
          <a:lstStyle/>
          <a:p>
            <a:pPr algn="just">
              <a:buNone/>
            </a:pPr>
            <a:endParaRPr lang="en-IN" sz="2200" dirty="0" smtClean="0">
              <a:solidFill>
                <a:schemeClr val="accent3">
                  <a:lumMod val="50000"/>
                </a:schemeClr>
              </a:solidFill>
              <a:latin typeface="Baskerville Old Face" pitchFamily="18" charset="0"/>
            </a:endParaRPr>
          </a:p>
          <a:p>
            <a:pPr marL="630238" indent="-361950" algn="just">
              <a:buFont typeface="Wingdings" pitchFamily="2" charset="2"/>
              <a:buChar char="q"/>
            </a:pPr>
            <a:r>
              <a:rPr lang="en-IN" sz="2200" dirty="0" smtClean="0">
                <a:latin typeface="Baskerville Old Face" pitchFamily="18" charset="0"/>
              </a:rPr>
              <a:t>The Declaration inspired the establishment of the Baby-Friendly Hospital Initiative (BFHI) </a:t>
            </a:r>
          </a:p>
          <a:p>
            <a:pPr marL="630238" indent="-361950" algn="just">
              <a:buFont typeface="Wingdings" pitchFamily="2" charset="2"/>
              <a:buChar char="q"/>
            </a:pPr>
            <a:r>
              <a:rPr lang="en-IN" sz="2200" dirty="0" smtClean="0">
                <a:latin typeface="Baskerville Old Face" pitchFamily="18" charset="0"/>
              </a:rPr>
              <a:t>It called on all countries  to follow the Ten Steps of successful Breast-feeding to improve maternity practices </a:t>
            </a:r>
          </a:p>
          <a:p>
            <a:pPr marL="630238" indent="-361950" algn="just">
              <a:buFont typeface="Wingdings" pitchFamily="2" charset="2"/>
              <a:buChar char="q"/>
            </a:pPr>
            <a:r>
              <a:rPr lang="en-IN" sz="2200" dirty="0" smtClean="0">
                <a:latin typeface="Baskerville Old Face" pitchFamily="18" charset="0"/>
              </a:rPr>
              <a:t>It ensured full support for mothers intending to breastfeed.</a:t>
            </a:r>
          </a:p>
          <a:p>
            <a:pPr algn="just">
              <a:buNone/>
            </a:pPr>
            <a:endParaRPr lang="en-IN" sz="2400" dirty="0" smtClean="0">
              <a:latin typeface="Baskerville Old Face" pitchFamily="18" charset="0"/>
            </a:endParaRPr>
          </a:p>
          <a:p>
            <a:pPr algn="just">
              <a:buNone/>
            </a:pPr>
            <a:endParaRPr lang="en-IN" sz="2400" dirty="0">
              <a:solidFill>
                <a:schemeClr val="accent3">
                  <a:lumMod val="50000"/>
                </a:schemeClr>
              </a:solidFill>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 calcmode="lin" valueType="num">
                                      <p:cBhvr>
                                        <p:cTn id="12"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4" dur="500"/>
                                        <p:tgtEl>
                                          <p:spTgt spid="3">
                                            <p:txEl>
                                              <p:pRg st="2" end="2"/>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 calcmode="lin" valueType="num">
                                      <p:cBhvr>
                                        <p:cTn id="1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8"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19"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274638"/>
            <a:ext cx="8424936" cy="706090"/>
          </a:xfrm>
          <a:solidFill>
            <a:schemeClr val="accent2">
              <a:lumMod val="40000"/>
              <a:lumOff val="60000"/>
            </a:schemeClr>
          </a:solidFill>
          <a:ln>
            <a:solidFill>
              <a:srgbClr val="FF0000"/>
            </a:solidFill>
          </a:ln>
          <a:scene3d>
            <a:camera prst="orthographicFront"/>
            <a:lightRig rig="threePt" dir="t"/>
          </a:scene3d>
          <a:sp3d>
            <a:bevelT w="165100" prst="coolSlant"/>
          </a:sp3d>
        </p:spPr>
        <p:txBody>
          <a:bodyPr>
            <a:normAutofit/>
          </a:bodyPr>
          <a:lstStyle/>
          <a:p>
            <a:r>
              <a:rPr lang="en-IN" sz="3200" b="1" dirty="0" smtClean="0">
                <a:solidFill>
                  <a:srgbClr val="C00000"/>
                </a:solidFill>
                <a:latin typeface="Baskerville Old Face" pitchFamily="18" charset="0"/>
              </a:rPr>
              <a:t>The </a:t>
            </a:r>
            <a:r>
              <a:rPr lang="en-IN" sz="3200" b="1" dirty="0" err="1" smtClean="0">
                <a:solidFill>
                  <a:srgbClr val="C00000"/>
                </a:solidFill>
                <a:latin typeface="Baskerville Old Face" pitchFamily="18" charset="0"/>
              </a:rPr>
              <a:t>Innocenti</a:t>
            </a:r>
            <a:r>
              <a:rPr lang="en-IN" sz="3200" b="1" dirty="0" smtClean="0">
                <a:solidFill>
                  <a:srgbClr val="C00000"/>
                </a:solidFill>
                <a:latin typeface="Baskerville Old Face" pitchFamily="18" charset="0"/>
              </a:rPr>
              <a:t> Declaration</a:t>
            </a:r>
            <a:endParaRPr lang="en-IN" sz="3200" b="1" dirty="0">
              <a:solidFill>
                <a:srgbClr val="C00000"/>
              </a:solidFill>
            </a:endParaRPr>
          </a:p>
        </p:txBody>
      </p:sp>
      <p:sp>
        <p:nvSpPr>
          <p:cNvPr id="3" name="Content Placeholder 2"/>
          <p:cNvSpPr>
            <a:spLocks noGrp="1"/>
          </p:cNvSpPr>
          <p:nvPr>
            <p:ph idx="1"/>
          </p:nvPr>
        </p:nvSpPr>
        <p:spPr>
          <a:xfrm>
            <a:off x="395536" y="1556792"/>
            <a:ext cx="4824536" cy="1512168"/>
          </a:xfrm>
          <a:solidFill>
            <a:schemeClr val="tx2">
              <a:lumMod val="20000"/>
              <a:lumOff val="80000"/>
            </a:schemeClr>
          </a:solidFill>
          <a:ln w="28575">
            <a:solidFill>
              <a:schemeClr val="accent1">
                <a:lumMod val="75000"/>
              </a:schemeClr>
            </a:solidFill>
          </a:ln>
          <a:effectLst>
            <a:innerShdw blurRad="63500" dist="50800" dir="10800000">
              <a:prstClr val="black">
                <a:alpha val="50000"/>
              </a:prstClr>
            </a:innerShdw>
          </a:effectLst>
          <a:scene3d>
            <a:camera prst="orthographicFront"/>
            <a:lightRig rig="threePt" dir="t"/>
          </a:scene3d>
          <a:sp3d>
            <a:bevelT w="165100" prst="coolSlant"/>
          </a:sp3d>
        </p:spPr>
        <p:txBody>
          <a:bodyPr>
            <a:noAutofit/>
          </a:bodyPr>
          <a:lstStyle/>
          <a:p>
            <a:pPr>
              <a:buNone/>
            </a:pPr>
            <a:r>
              <a:rPr lang="en-US" sz="2200" b="1" dirty="0" smtClean="0">
                <a:solidFill>
                  <a:schemeClr val="tx2">
                    <a:lumMod val="75000"/>
                  </a:schemeClr>
                </a:solidFill>
                <a:latin typeface="Baskerville Old Face" pitchFamily="18" charset="0"/>
              </a:rPr>
              <a:t>On 22</a:t>
            </a:r>
            <a:r>
              <a:rPr lang="en-US" sz="2200" b="1" baseline="30000" dirty="0" smtClean="0">
                <a:solidFill>
                  <a:schemeClr val="tx2">
                    <a:lumMod val="75000"/>
                  </a:schemeClr>
                </a:solidFill>
                <a:latin typeface="Baskerville Old Face" pitchFamily="18" charset="0"/>
              </a:rPr>
              <a:t>nd</a:t>
            </a:r>
            <a:r>
              <a:rPr lang="en-US" sz="2200" b="1" dirty="0" smtClean="0">
                <a:solidFill>
                  <a:schemeClr val="tx2">
                    <a:lumMod val="75000"/>
                  </a:schemeClr>
                </a:solidFill>
                <a:latin typeface="Baskerville Old Face" pitchFamily="18" charset="0"/>
              </a:rPr>
              <a:t> November 2005, at the 15</a:t>
            </a:r>
            <a:r>
              <a:rPr lang="en-US" sz="2200" b="1" baseline="30000" dirty="0" smtClean="0">
                <a:solidFill>
                  <a:schemeClr val="tx2">
                    <a:lumMod val="75000"/>
                  </a:schemeClr>
                </a:solidFill>
                <a:latin typeface="Baskerville Old Face" pitchFamily="18" charset="0"/>
              </a:rPr>
              <a:t>th</a:t>
            </a:r>
            <a:r>
              <a:rPr lang="en-US" sz="2200" b="1" dirty="0" smtClean="0">
                <a:solidFill>
                  <a:schemeClr val="tx2">
                    <a:lumMod val="75000"/>
                  </a:schemeClr>
                </a:solidFill>
                <a:latin typeface="Baskerville Old Face" pitchFamily="18" charset="0"/>
              </a:rPr>
              <a:t> anniversary of </a:t>
            </a:r>
            <a:r>
              <a:rPr lang="en-US" sz="2200" b="1" dirty="0" err="1" smtClean="0">
                <a:solidFill>
                  <a:schemeClr val="tx2">
                    <a:lumMod val="75000"/>
                  </a:schemeClr>
                </a:solidFill>
                <a:latin typeface="Baskerville Old Face" pitchFamily="18" charset="0"/>
              </a:rPr>
              <a:t>Innocenti</a:t>
            </a:r>
            <a:r>
              <a:rPr lang="en-US" sz="2200" b="1" dirty="0" smtClean="0">
                <a:solidFill>
                  <a:schemeClr val="tx2">
                    <a:lumMod val="75000"/>
                  </a:schemeClr>
                </a:solidFill>
                <a:latin typeface="Baskerville Old Face" pitchFamily="18" charset="0"/>
              </a:rPr>
              <a:t> declaration, another declaration was passed on Infant and Young Child Feeding.</a:t>
            </a:r>
            <a:endParaRPr lang="en-IN" sz="2200" b="1" dirty="0">
              <a:solidFill>
                <a:schemeClr val="tx2">
                  <a:lumMod val="75000"/>
                </a:schemeClr>
              </a:solidFill>
              <a:latin typeface="Baskerville Old Face" pitchFamily="18" charset="0"/>
            </a:endParaRPr>
          </a:p>
        </p:txBody>
      </p:sp>
      <p:pic>
        <p:nvPicPr>
          <p:cNvPr id="7169" name="Picture 1"/>
          <p:cNvPicPr>
            <a:picLocks noChangeAspect="1" noChangeArrowheads="1"/>
          </p:cNvPicPr>
          <p:nvPr/>
        </p:nvPicPr>
        <p:blipFill>
          <a:blip r:embed="rId2" cstate="print"/>
          <a:srcRect l="6061" t="5725" r="6061" b="10314"/>
          <a:stretch>
            <a:fillRect/>
          </a:stretch>
        </p:blipFill>
        <p:spPr bwMode="auto">
          <a:xfrm>
            <a:off x="7236296" y="1196752"/>
            <a:ext cx="1728192" cy="3024336"/>
          </a:xfrm>
          <a:prstGeom prst="rect">
            <a:avLst/>
          </a:prstGeom>
          <a:noFill/>
          <a:ln w="28575">
            <a:solidFill>
              <a:schemeClr val="accent1">
                <a:lumMod val="50000"/>
              </a:schemeClr>
            </a:solidFill>
            <a:miter lim="800000"/>
            <a:headEnd/>
            <a:tailEnd/>
          </a:ln>
          <a:scene3d>
            <a:camera prst="orthographicFront"/>
            <a:lightRig rig="threePt" dir="t"/>
          </a:scene3d>
          <a:sp3d>
            <a:bevelT/>
          </a:sp3d>
        </p:spPr>
      </p:pic>
      <p:pic>
        <p:nvPicPr>
          <p:cNvPr id="7170" name="Picture 2"/>
          <p:cNvPicPr>
            <a:picLocks noChangeAspect="1" noChangeArrowheads="1"/>
          </p:cNvPicPr>
          <p:nvPr/>
        </p:nvPicPr>
        <p:blipFill>
          <a:blip r:embed="rId3" cstate="print"/>
          <a:srcRect l="8334" t="4516"/>
          <a:stretch>
            <a:fillRect/>
          </a:stretch>
        </p:blipFill>
        <p:spPr bwMode="auto">
          <a:xfrm>
            <a:off x="5508104" y="1268760"/>
            <a:ext cx="1584176" cy="2160240"/>
          </a:xfrm>
          <a:prstGeom prst="rect">
            <a:avLst/>
          </a:prstGeom>
          <a:noFill/>
          <a:ln w="9525">
            <a:noFill/>
            <a:miter lim="800000"/>
            <a:headEnd/>
            <a:tailEnd/>
          </a:ln>
        </p:spPr>
      </p:pic>
      <p:pic>
        <p:nvPicPr>
          <p:cNvPr id="8193" name="Picture 1"/>
          <p:cNvPicPr>
            <a:picLocks noChangeAspect="1" noChangeArrowheads="1"/>
          </p:cNvPicPr>
          <p:nvPr/>
        </p:nvPicPr>
        <p:blipFill>
          <a:blip r:embed="rId4" cstate="print"/>
          <a:srcRect l="4000" r="4000"/>
          <a:stretch>
            <a:fillRect/>
          </a:stretch>
        </p:blipFill>
        <p:spPr bwMode="auto">
          <a:xfrm>
            <a:off x="5364088" y="3501008"/>
            <a:ext cx="1800200" cy="3024336"/>
          </a:xfrm>
          <a:prstGeom prst="rect">
            <a:avLst/>
          </a:prstGeom>
          <a:noFill/>
          <a:ln w="2857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0482" name="Rectangle 2"/>
          <p:cNvSpPr>
            <a:spLocks noGrp="1" noChangeArrowheads="1"/>
          </p:cNvSpPr>
          <p:nvPr>
            <p:ph type="body" idx="1"/>
          </p:nvPr>
        </p:nvSpPr>
        <p:spPr>
          <a:xfrm>
            <a:off x="395536" y="1268760"/>
            <a:ext cx="8496944" cy="4824536"/>
          </a:xfrm>
          <a:solidFill>
            <a:schemeClr val="accent3">
              <a:lumMod val="40000"/>
              <a:lumOff val="60000"/>
            </a:schemeClr>
          </a:solidFill>
          <a:ln>
            <a:solidFill>
              <a:schemeClr val="bg2">
                <a:lumMod val="50000"/>
              </a:schemeClr>
            </a:solidFill>
          </a:ln>
          <a:scene3d>
            <a:camera prst="orthographicFront"/>
            <a:lightRig rig="threePt" dir="t"/>
          </a:scene3d>
          <a:sp3d>
            <a:bevelT w="152400" h="50800" prst="softRound"/>
          </a:sp3d>
        </p:spPr>
        <p:txBody>
          <a:bodyPr>
            <a:noAutofit/>
          </a:bodyPr>
          <a:lstStyle/>
          <a:p>
            <a:endParaRPr lang="en-IN" sz="2200" dirty="0" smtClean="0">
              <a:latin typeface="Baskerville Old Face" pitchFamily="18" charset="0"/>
            </a:endParaRPr>
          </a:p>
          <a:p>
            <a:r>
              <a:rPr lang="en-IN" sz="2200" dirty="0" smtClean="0">
                <a:latin typeface="Baskerville Old Face" pitchFamily="18" charset="0"/>
              </a:rPr>
              <a:t>Develop  a comprehensive policy on IYCF, in context of national policies and  programmes for nutrition, RCH and poverty reduction.</a:t>
            </a:r>
          </a:p>
          <a:p>
            <a:endParaRPr lang="en-IN" sz="2200" dirty="0" smtClean="0">
              <a:latin typeface="Baskerville Old Face" pitchFamily="18" charset="0"/>
            </a:endParaRPr>
          </a:p>
          <a:p>
            <a:r>
              <a:rPr lang="en-IN" sz="2200" dirty="0" smtClean="0">
                <a:latin typeface="Baskerville Old Face" pitchFamily="18" charset="0"/>
              </a:rPr>
              <a:t>Protect, promote and support exclusive breastfeeding for six months and continued breastfeeding up to two years of age or beyond.</a:t>
            </a:r>
          </a:p>
          <a:p>
            <a:endParaRPr lang="en-IN" sz="2200" dirty="0" smtClean="0">
              <a:latin typeface="Baskerville Old Face" pitchFamily="18" charset="0"/>
            </a:endParaRPr>
          </a:p>
          <a:p>
            <a:r>
              <a:rPr lang="en-IN" sz="2200" dirty="0" smtClean="0">
                <a:latin typeface="Baskerville Old Face" pitchFamily="18" charset="0"/>
              </a:rPr>
              <a:t>Provide guidance on feeding infants and young children in exceptionally difficult circumstances, and on support required by mothers, families and other caregivers.</a:t>
            </a:r>
          </a:p>
          <a:p>
            <a:endParaRPr lang="en-IN" sz="2200" dirty="0" smtClean="0">
              <a:latin typeface="Baskerville Old Face" pitchFamily="18" charset="0"/>
            </a:endParaRPr>
          </a:p>
        </p:txBody>
      </p:sp>
      <p:sp>
        <p:nvSpPr>
          <p:cNvPr id="13315" name="Rectangle 8"/>
          <p:cNvSpPr>
            <a:spLocks noGrp="1" noChangeArrowheads="1"/>
          </p:cNvSpPr>
          <p:nvPr>
            <p:ph type="title"/>
          </p:nvPr>
        </p:nvSpPr>
        <p:spPr>
          <a:xfrm>
            <a:off x="467544" y="188640"/>
            <a:ext cx="8352928" cy="792088"/>
          </a:xfrm>
          <a:solidFill>
            <a:schemeClr val="accent2">
              <a:lumMod val="40000"/>
              <a:lumOff val="60000"/>
            </a:schemeClr>
          </a:solidFill>
          <a:ln w="28575">
            <a:solidFill>
              <a:srgbClr val="FF0000"/>
            </a:solidFill>
          </a:ln>
          <a:scene3d>
            <a:camera prst="orthographicFront"/>
            <a:lightRig rig="threePt" dir="t"/>
          </a:scene3d>
          <a:sp3d>
            <a:bevelT w="152400" h="50800" prst="softRound"/>
          </a:sp3d>
        </p:spPr>
        <p:txBody>
          <a:bodyPr>
            <a:normAutofit/>
          </a:bodyPr>
          <a:lstStyle/>
          <a:p>
            <a:r>
              <a:rPr lang="en-GB" sz="3200" b="1" dirty="0" smtClean="0">
                <a:solidFill>
                  <a:srgbClr val="C00000"/>
                </a:solidFill>
                <a:latin typeface="Baskerville Old Face" pitchFamily="18" charset="0"/>
              </a:rPr>
              <a:t>Operational targets of the </a:t>
            </a:r>
            <a:r>
              <a:rPr lang="en-GB" sz="3200" b="1" dirty="0" err="1" smtClean="0">
                <a:solidFill>
                  <a:srgbClr val="C00000"/>
                </a:solidFill>
                <a:latin typeface="Baskerville Old Face" pitchFamily="18" charset="0"/>
              </a:rPr>
              <a:t>Innocenti</a:t>
            </a:r>
            <a:r>
              <a:rPr lang="en-GB" sz="3200" b="1" dirty="0" smtClean="0">
                <a:solidFill>
                  <a:srgbClr val="C00000"/>
                </a:solidFill>
                <a:latin typeface="Baskerville Old Face" pitchFamily="18" charset="0"/>
              </a:rPr>
              <a:t> Declaration</a:t>
            </a:r>
            <a:endParaRPr lang="es-ES_tradnl" sz="3200" b="1" dirty="0" smtClean="0">
              <a:solidFill>
                <a:srgbClr val="C00000"/>
              </a:solidFill>
              <a:latin typeface="Baskerville Old Face"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nodeType="clickEffect">
                                  <p:stCondLst>
                                    <p:cond delay="0"/>
                                  </p:stCondLst>
                                  <p:childTnLst>
                                    <p:set>
                                      <p:cBhvr>
                                        <p:cTn id="6" dur="1" fill="hold">
                                          <p:stCondLst>
                                            <p:cond delay="0"/>
                                          </p:stCondLst>
                                        </p:cTn>
                                        <p:tgtEl>
                                          <p:spTgt spid="20482">
                                            <p:txEl>
                                              <p:pRg st="1" end="1"/>
                                            </p:txEl>
                                          </p:spTgt>
                                        </p:tgtEl>
                                        <p:attrNameLst>
                                          <p:attrName>style.visibility</p:attrName>
                                        </p:attrNameLst>
                                      </p:cBhvr>
                                      <p:to>
                                        <p:strVal val="visible"/>
                                      </p:to>
                                    </p:set>
                                    <p:anim calcmode="lin" valueType="num">
                                      <p:cBhvr>
                                        <p:cTn id="7" dur="500" fill="hold"/>
                                        <p:tgtEl>
                                          <p:spTgt spid="20482">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20482">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20482">
                                            <p:txEl>
                                              <p:pRg st="1" end="1"/>
                                            </p:txEl>
                                          </p:spTgt>
                                        </p:tgtEl>
                                      </p:cBhvr>
                                    </p:animEffect>
                                  </p:childTnLst>
                                </p:cTn>
                              </p:par>
                              <p:par>
                                <p:cTn id="10" presetID="53" presetClass="entr" presetSubtype="0" fill="hold" nodeType="withEffect">
                                  <p:stCondLst>
                                    <p:cond delay="0"/>
                                  </p:stCondLst>
                                  <p:childTnLst>
                                    <p:set>
                                      <p:cBhvr>
                                        <p:cTn id="11" dur="1" fill="hold">
                                          <p:stCondLst>
                                            <p:cond delay="0"/>
                                          </p:stCondLst>
                                        </p:cTn>
                                        <p:tgtEl>
                                          <p:spTgt spid="20482">
                                            <p:txEl>
                                              <p:pRg st="3" end="3"/>
                                            </p:txEl>
                                          </p:spTgt>
                                        </p:tgtEl>
                                        <p:attrNameLst>
                                          <p:attrName>style.visibility</p:attrName>
                                        </p:attrNameLst>
                                      </p:cBhvr>
                                      <p:to>
                                        <p:strVal val="visible"/>
                                      </p:to>
                                    </p:set>
                                    <p:anim calcmode="lin" valueType="num">
                                      <p:cBhvr>
                                        <p:cTn id="12" dur="500" fill="hold"/>
                                        <p:tgtEl>
                                          <p:spTgt spid="20482">
                                            <p:txEl>
                                              <p:pRg st="3" end="3"/>
                                            </p:txEl>
                                          </p:spTgt>
                                        </p:tgtEl>
                                        <p:attrNameLst>
                                          <p:attrName>ppt_w</p:attrName>
                                        </p:attrNameLst>
                                      </p:cBhvr>
                                      <p:tavLst>
                                        <p:tav tm="0">
                                          <p:val>
                                            <p:fltVal val="0"/>
                                          </p:val>
                                        </p:tav>
                                        <p:tav tm="100000">
                                          <p:val>
                                            <p:strVal val="#ppt_w"/>
                                          </p:val>
                                        </p:tav>
                                      </p:tavLst>
                                    </p:anim>
                                    <p:anim calcmode="lin" valueType="num">
                                      <p:cBhvr>
                                        <p:cTn id="13" dur="500" fill="hold"/>
                                        <p:tgtEl>
                                          <p:spTgt spid="20482">
                                            <p:txEl>
                                              <p:pRg st="3" end="3"/>
                                            </p:txEl>
                                          </p:spTgt>
                                        </p:tgtEl>
                                        <p:attrNameLst>
                                          <p:attrName>ppt_h</p:attrName>
                                        </p:attrNameLst>
                                      </p:cBhvr>
                                      <p:tavLst>
                                        <p:tav tm="0">
                                          <p:val>
                                            <p:fltVal val="0"/>
                                          </p:val>
                                        </p:tav>
                                        <p:tav tm="100000">
                                          <p:val>
                                            <p:strVal val="#ppt_h"/>
                                          </p:val>
                                        </p:tav>
                                      </p:tavLst>
                                    </p:anim>
                                    <p:animEffect transition="in" filter="fade">
                                      <p:cBhvr>
                                        <p:cTn id="14" dur="500"/>
                                        <p:tgtEl>
                                          <p:spTgt spid="20482">
                                            <p:txEl>
                                              <p:pRg st="3" end="3"/>
                                            </p:txEl>
                                          </p:spTgt>
                                        </p:tgtEl>
                                      </p:cBhvr>
                                    </p:animEffect>
                                  </p:childTnLst>
                                </p:cTn>
                              </p:par>
                              <p:par>
                                <p:cTn id="15" presetID="53" presetClass="entr" presetSubtype="0" fill="hold" nodeType="withEffect">
                                  <p:stCondLst>
                                    <p:cond delay="0"/>
                                  </p:stCondLst>
                                  <p:childTnLst>
                                    <p:set>
                                      <p:cBhvr>
                                        <p:cTn id="16" dur="1" fill="hold">
                                          <p:stCondLst>
                                            <p:cond delay="0"/>
                                          </p:stCondLst>
                                        </p:cTn>
                                        <p:tgtEl>
                                          <p:spTgt spid="20482">
                                            <p:txEl>
                                              <p:pRg st="5" end="5"/>
                                            </p:txEl>
                                          </p:spTgt>
                                        </p:tgtEl>
                                        <p:attrNameLst>
                                          <p:attrName>style.visibility</p:attrName>
                                        </p:attrNameLst>
                                      </p:cBhvr>
                                      <p:to>
                                        <p:strVal val="visible"/>
                                      </p:to>
                                    </p:set>
                                    <p:anim calcmode="lin" valueType="num">
                                      <p:cBhvr>
                                        <p:cTn id="17" dur="500" fill="hold"/>
                                        <p:tgtEl>
                                          <p:spTgt spid="20482">
                                            <p:txEl>
                                              <p:pRg st="5" end="5"/>
                                            </p:txEl>
                                          </p:spTgt>
                                        </p:tgtEl>
                                        <p:attrNameLst>
                                          <p:attrName>ppt_w</p:attrName>
                                        </p:attrNameLst>
                                      </p:cBhvr>
                                      <p:tavLst>
                                        <p:tav tm="0">
                                          <p:val>
                                            <p:fltVal val="0"/>
                                          </p:val>
                                        </p:tav>
                                        <p:tav tm="100000">
                                          <p:val>
                                            <p:strVal val="#ppt_w"/>
                                          </p:val>
                                        </p:tav>
                                      </p:tavLst>
                                    </p:anim>
                                    <p:anim calcmode="lin" valueType="num">
                                      <p:cBhvr>
                                        <p:cTn id="18" dur="500" fill="hold"/>
                                        <p:tgtEl>
                                          <p:spTgt spid="20482">
                                            <p:txEl>
                                              <p:pRg st="5" end="5"/>
                                            </p:txEl>
                                          </p:spTgt>
                                        </p:tgtEl>
                                        <p:attrNameLst>
                                          <p:attrName>ppt_h</p:attrName>
                                        </p:attrNameLst>
                                      </p:cBhvr>
                                      <p:tavLst>
                                        <p:tav tm="0">
                                          <p:val>
                                            <p:fltVal val="0"/>
                                          </p:val>
                                        </p:tav>
                                        <p:tav tm="100000">
                                          <p:val>
                                            <p:strVal val="#ppt_h"/>
                                          </p:val>
                                        </p:tav>
                                      </p:tavLst>
                                    </p:anim>
                                    <p:animEffect transition="in" filter="fade">
                                      <p:cBhvr>
                                        <p:cTn id="19" dur="500"/>
                                        <p:tgtEl>
                                          <p:spTgt spid="2048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260648"/>
            <a:ext cx="8784976" cy="576064"/>
          </a:xfrm>
          <a:solidFill>
            <a:schemeClr val="accent6">
              <a:lumMod val="40000"/>
              <a:lumOff val="60000"/>
            </a:schemeClr>
          </a:solidFill>
          <a:ln>
            <a:solidFill>
              <a:schemeClr val="accent2"/>
            </a:solidFill>
          </a:ln>
          <a:scene3d>
            <a:camera prst="orthographicFront"/>
            <a:lightRig rig="threePt" dir="t"/>
          </a:scene3d>
          <a:sp3d>
            <a:bevelT/>
          </a:sp3d>
        </p:spPr>
        <p:txBody>
          <a:bodyPr>
            <a:noAutofit/>
          </a:bodyPr>
          <a:lstStyle/>
          <a:p>
            <a:r>
              <a:rPr lang="en-GB" sz="3200" b="1" dirty="0" smtClean="0">
                <a:solidFill>
                  <a:srgbClr val="FF0000"/>
                </a:solidFill>
                <a:latin typeface="Baskerville Old Face" pitchFamily="18" charset="0"/>
              </a:rPr>
              <a:t>Global Strategy for Infant and Young Child Feeding</a:t>
            </a:r>
            <a:endParaRPr lang="en-IN" sz="3200" dirty="0">
              <a:solidFill>
                <a:srgbClr val="FF0000"/>
              </a:solidFill>
              <a:latin typeface="Baskerville Old Face" pitchFamily="18" charset="0"/>
            </a:endParaRPr>
          </a:p>
        </p:txBody>
      </p:sp>
      <p:sp>
        <p:nvSpPr>
          <p:cNvPr id="3" name="Content Placeholder 2"/>
          <p:cNvSpPr>
            <a:spLocks noGrp="1"/>
          </p:cNvSpPr>
          <p:nvPr>
            <p:ph idx="1"/>
          </p:nvPr>
        </p:nvSpPr>
        <p:spPr>
          <a:xfrm>
            <a:off x="179512" y="980728"/>
            <a:ext cx="8507288" cy="5544616"/>
          </a:xfrm>
        </p:spPr>
        <p:txBody>
          <a:bodyPr>
            <a:normAutofit/>
          </a:bodyPr>
          <a:lstStyle/>
          <a:p>
            <a:r>
              <a:rPr lang="en-GB" sz="2200" dirty="0" smtClean="0">
                <a:solidFill>
                  <a:srgbClr val="000099"/>
                </a:solidFill>
                <a:effectLst>
                  <a:outerShdw blurRad="38100" dist="38100" dir="2700000" algn="tl">
                    <a:srgbClr val="C0C0C0"/>
                  </a:outerShdw>
                </a:effectLst>
                <a:latin typeface="Baskerville Old Face" pitchFamily="18" charset="0"/>
              </a:rPr>
              <a:t>Jointly Developed by WHO </a:t>
            </a:r>
            <a:r>
              <a:rPr lang="en-GB" sz="2200" dirty="0" smtClean="0">
                <a:solidFill>
                  <a:srgbClr val="000099"/>
                </a:solidFill>
                <a:latin typeface="Baskerville Old Face" pitchFamily="18" charset="0"/>
              </a:rPr>
              <a:t>and</a:t>
            </a:r>
            <a:r>
              <a:rPr lang="en-GB" sz="2200" dirty="0" smtClean="0">
                <a:solidFill>
                  <a:srgbClr val="000099"/>
                </a:solidFill>
                <a:effectLst>
                  <a:outerShdw blurRad="38100" dist="38100" dir="2700000" algn="tl">
                    <a:srgbClr val="C0C0C0"/>
                  </a:outerShdw>
                </a:effectLst>
                <a:latin typeface="Baskerville Old Face" pitchFamily="18" charset="0"/>
              </a:rPr>
              <a:t> UNICEF </a:t>
            </a:r>
            <a:r>
              <a:rPr lang="en-GB" sz="2200" dirty="0" smtClean="0">
                <a:solidFill>
                  <a:srgbClr val="000099"/>
                </a:solidFill>
                <a:latin typeface="Baskerville Old Face" pitchFamily="18" charset="0"/>
              </a:rPr>
              <a:t>in 2004</a:t>
            </a:r>
          </a:p>
          <a:p>
            <a:pPr>
              <a:buNone/>
            </a:pPr>
            <a:endParaRPr lang="en-GB" sz="2200" dirty="0" smtClean="0">
              <a:solidFill>
                <a:srgbClr val="000099"/>
              </a:solidFill>
              <a:latin typeface="Baskerville Old Face" pitchFamily="18" charset="0"/>
            </a:endParaRPr>
          </a:p>
          <a:p>
            <a:r>
              <a:rPr lang="en-GB" sz="2200" dirty="0" smtClean="0">
                <a:solidFill>
                  <a:srgbClr val="000099"/>
                </a:solidFill>
                <a:latin typeface="Baskerville Old Face" pitchFamily="18" charset="0"/>
              </a:rPr>
              <a:t>Aims to improve - through optimal feeding - the nutritional status, growth and development, health, and thus the very survival of infants and young children.</a:t>
            </a:r>
          </a:p>
          <a:p>
            <a:pPr>
              <a:buNone/>
            </a:pPr>
            <a:endParaRPr lang="en-GB" sz="2200" dirty="0" smtClean="0">
              <a:solidFill>
                <a:srgbClr val="000099"/>
              </a:solidFill>
              <a:latin typeface="Baskerville Old Face" pitchFamily="18" charset="0"/>
            </a:endParaRPr>
          </a:p>
          <a:p>
            <a:pPr>
              <a:buNone/>
            </a:pPr>
            <a:r>
              <a:rPr lang="en-GB" sz="2200" b="1" dirty="0" smtClean="0">
                <a:solidFill>
                  <a:srgbClr val="000099"/>
                </a:solidFill>
                <a:latin typeface="Baskerville Old Face" pitchFamily="18" charset="0"/>
              </a:rPr>
              <a:t>                                    Objectives</a:t>
            </a:r>
            <a:r>
              <a:rPr lang="en-GB" sz="2200" dirty="0" smtClean="0">
                <a:solidFill>
                  <a:srgbClr val="000099"/>
                </a:solidFill>
                <a:latin typeface="Baskerville Old Face" pitchFamily="18" charset="0"/>
              </a:rPr>
              <a:t> -</a:t>
            </a:r>
          </a:p>
          <a:p>
            <a:pPr marL="2695575" indent="-188913">
              <a:tabLst>
                <a:tab pos="4310063" algn="l"/>
              </a:tabLst>
            </a:pPr>
            <a:r>
              <a:rPr lang="en-US" sz="2200" dirty="0" smtClean="0">
                <a:solidFill>
                  <a:srgbClr val="000099"/>
                </a:solidFill>
                <a:latin typeface="Baskerville Old Face" pitchFamily="18" charset="0"/>
              </a:rPr>
              <a:t>Improve the feeding of infants and young children </a:t>
            </a:r>
          </a:p>
          <a:p>
            <a:pPr marL="2695575" indent="-188913">
              <a:tabLst>
                <a:tab pos="4310063" algn="l"/>
              </a:tabLst>
            </a:pPr>
            <a:r>
              <a:rPr lang="en-US" sz="2200" dirty="0" smtClean="0">
                <a:solidFill>
                  <a:srgbClr val="000099"/>
                </a:solidFill>
                <a:latin typeface="Baskerville Old Face" pitchFamily="18" charset="0"/>
              </a:rPr>
              <a:t>Increase the commitment of governments, civil society and international organizations. </a:t>
            </a:r>
          </a:p>
          <a:p>
            <a:endParaRPr lang="en-GB" dirty="0" smtClean="0">
              <a:solidFill>
                <a:srgbClr val="000099"/>
              </a:solidFill>
              <a:effectLst>
                <a:outerShdw blurRad="38100" dist="38100" dir="2700000" algn="tl">
                  <a:srgbClr val="C0C0C0"/>
                </a:outerShdw>
              </a:effectLst>
            </a:endParaRPr>
          </a:p>
          <a:p>
            <a:endParaRPr lang="en-IN" dirty="0"/>
          </a:p>
        </p:txBody>
      </p:sp>
      <p:pic>
        <p:nvPicPr>
          <p:cNvPr id="4" name="Picture 2" descr="Global strategy for IYCF"/>
          <p:cNvPicPr>
            <a:picLocks noChangeAspect="1" noChangeArrowheads="1"/>
          </p:cNvPicPr>
          <p:nvPr/>
        </p:nvPicPr>
        <p:blipFill>
          <a:blip r:embed="rId3" cstate="print"/>
          <a:srcRect/>
          <a:stretch>
            <a:fillRect/>
          </a:stretch>
        </p:blipFill>
        <p:spPr bwMode="auto">
          <a:xfrm>
            <a:off x="0" y="3212976"/>
            <a:ext cx="2987824" cy="3096344"/>
          </a:xfrm>
          <a:prstGeom prst="rect">
            <a:avLst/>
          </a:prstGeom>
          <a:noFill/>
          <a:ln w="28575">
            <a:solidFill>
              <a:schemeClr val="tx1">
                <a:lumMod val="95000"/>
                <a:lumOff val="5000"/>
              </a:schemeClr>
            </a:solidFill>
            <a:miter lim="800000"/>
            <a:headEnd/>
            <a:tailEnd/>
          </a:ln>
          <a:effectLst>
            <a:glow rad="228600">
              <a:schemeClr val="accent1">
                <a:satMod val="175000"/>
                <a:alpha val="40000"/>
              </a:schemeClr>
            </a:glow>
          </a:effectLst>
          <a:scene3d>
            <a:camera prst="perspectiveContrastingRightFacing"/>
            <a:lightRig rig="threePt" dir="t"/>
          </a:scene3d>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3556</TotalTime>
  <Words>1754</Words>
  <Application>Microsoft Office PowerPoint</Application>
  <PresentationFormat>On-screen Show (4:3)</PresentationFormat>
  <Paragraphs>189</Paragraphs>
  <Slides>22</Slides>
  <Notes>11</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Office Theme</vt:lpstr>
      <vt:lpstr>Breastfeeding: Global and National Commitment</vt:lpstr>
      <vt:lpstr>Slide 2</vt:lpstr>
      <vt:lpstr>Global and National Commitment: Key Initiatives</vt:lpstr>
      <vt:lpstr>The Innocenti Declaration</vt:lpstr>
      <vt:lpstr>Operational targets of the Innocenti Declaration</vt:lpstr>
      <vt:lpstr>The Innocenti Declaration: Achievements</vt:lpstr>
      <vt:lpstr>The Innocenti Declaration</vt:lpstr>
      <vt:lpstr>Operational targets of the Innocenti Declaration</vt:lpstr>
      <vt:lpstr>Global Strategy for Infant and Young Child Feeding</vt:lpstr>
      <vt:lpstr>Steps for implementing the Strategy for IYCF in countries</vt:lpstr>
      <vt:lpstr>World Breastfeeding Week</vt:lpstr>
      <vt:lpstr>The Infant Milk Substitutes Act 1992</vt:lpstr>
      <vt:lpstr>The IMS Amendment  Act 2003 </vt:lpstr>
      <vt:lpstr>National Guidelines for Infant And Young Child Nutrition; 2004 </vt:lpstr>
      <vt:lpstr>Slide 15</vt:lpstr>
      <vt:lpstr> Breastfeeding Promotion Network of India (BPNI) </vt:lpstr>
      <vt:lpstr>MDG: A Commitment</vt:lpstr>
      <vt:lpstr>Prevalence of exclusive breastfeeding among children&lt;6 months of age</vt:lpstr>
      <vt:lpstr>Glaring gaps in policy and programmes of IYCF</vt:lpstr>
      <vt:lpstr>Essential Actions to promote, protect and support appropriate IYCF practices </vt:lpstr>
      <vt:lpstr>What works? Breastfeeding education</vt:lpstr>
      <vt:lpstr>Slide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ABHISHEK</dc:creator>
  <cp:lastModifiedBy>ABHISHEK</cp:lastModifiedBy>
  <cp:revision>142</cp:revision>
  <dcterms:created xsi:type="dcterms:W3CDTF">2010-08-08T06:02:37Z</dcterms:created>
  <dcterms:modified xsi:type="dcterms:W3CDTF">2010-08-18T07:54:10Z</dcterms:modified>
</cp:coreProperties>
</file>